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2"/>
  </p:notesMasterIdLst>
  <p:sldIdLst>
    <p:sldId id="272" r:id="rId2"/>
    <p:sldId id="285" r:id="rId3"/>
    <p:sldId id="286" r:id="rId4"/>
    <p:sldId id="288" r:id="rId5"/>
    <p:sldId id="287" r:id="rId6"/>
    <p:sldId id="289" r:id="rId7"/>
    <p:sldId id="290" r:id="rId8"/>
    <p:sldId id="256" r:id="rId9"/>
    <p:sldId id="263" r:id="rId10"/>
    <p:sldId id="262" r:id="rId11"/>
    <p:sldId id="266" r:id="rId12"/>
    <p:sldId id="284" r:id="rId13"/>
    <p:sldId id="264" r:id="rId14"/>
    <p:sldId id="258" r:id="rId15"/>
    <p:sldId id="259" r:id="rId16"/>
    <p:sldId id="260" r:id="rId17"/>
    <p:sldId id="261" r:id="rId18"/>
    <p:sldId id="265" r:id="rId19"/>
    <p:sldId id="267" r:id="rId20"/>
    <p:sldId id="268" r:id="rId2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43" d="100"/>
          <a:sy n="143" d="100"/>
        </p:scale>
        <p:origin x="-1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CDDE9-49AD-FD4D-B75A-90BF0BA7D542}" type="datetimeFigureOut">
              <a:rPr lang="it-IT" smtClean="0"/>
              <a:pPr/>
              <a:t>8-11-2011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37C79-D3FE-1D4A-8B09-2AFED5A2DE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96FE-23B7-B742-B700-CF0AC7657949}" type="datetimeFigureOut">
              <a:rPr lang="it-IT" smtClean="0"/>
              <a:pPr/>
              <a:t>8-11-2011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CCE4-E104-744B-ACD2-C025C21C4C0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96FE-23B7-B742-B700-CF0AC7657949}" type="datetimeFigureOut">
              <a:rPr lang="it-IT" smtClean="0"/>
              <a:pPr/>
              <a:t>8-11-2011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CCE4-E104-744B-ACD2-C025C21C4C0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96FE-23B7-B742-B700-CF0AC7657949}" type="datetimeFigureOut">
              <a:rPr lang="it-IT" smtClean="0"/>
              <a:pPr/>
              <a:t>8-11-2011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CCE4-E104-744B-ACD2-C025C21C4C0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96FE-23B7-B742-B700-CF0AC7657949}" type="datetimeFigureOut">
              <a:rPr lang="it-IT" smtClean="0"/>
              <a:pPr/>
              <a:t>8-11-2011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CCE4-E104-744B-ACD2-C025C21C4C0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96FE-23B7-B742-B700-CF0AC7657949}" type="datetimeFigureOut">
              <a:rPr lang="it-IT" smtClean="0"/>
              <a:pPr/>
              <a:t>8-11-2011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CCE4-E104-744B-ACD2-C025C21C4C0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96FE-23B7-B742-B700-CF0AC7657949}" type="datetimeFigureOut">
              <a:rPr lang="it-IT" smtClean="0"/>
              <a:pPr/>
              <a:t>8-11-2011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CCE4-E104-744B-ACD2-C025C21C4C0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96FE-23B7-B742-B700-CF0AC7657949}" type="datetimeFigureOut">
              <a:rPr lang="it-IT" smtClean="0"/>
              <a:pPr/>
              <a:t>8-11-2011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CCE4-E104-744B-ACD2-C025C21C4C0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96FE-23B7-B742-B700-CF0AC7657949}" type="datetimeFigureOut">
              <a:rPr lang="it-IT" smtClean="0"/>
              <a:pPr/>
              <a:t>8-11-2011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CCE4-E104-744B-ACD2-C025C21C4C0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96FE-23B7-B742-B700-CF0AC7657949}" type="datetimeFigureOut">
              <a:rPr lang="it-IT" smtClean="0"/>
              <a:pPr/>
              <a:t>8-11-2011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CCE4-E104-744B-ACD2-C025C21C4C0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96FE-23B7-B742-B700-CF0AC7657949}" type="datetimeFigureOut">
              <a:rPr lang="it-IT" smtClean="0"/>
              <a:pPr/>
              <a:t>8-11-2011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CCE4-E104-744B-ACD2-C025C21C4C0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96FE-23B7-B742-B700-CF0AC7657949}" type="datetimeFigureOut">
              <a:rPr lang="it-IT" smtClean="0"/>
              <a:pPr/>
              <a:t>8-11-2011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CCE4-E104-744B-ACD2-C025C21C4C0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196FE-23B7-B742-B700-CF0AC7657949}" type="datetimeFigureOut">
              <a:rPr lang="it-IT" smtClean="0"/>
              <a:pPr/>
              <a:t>8-11-2011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8CCE4-E104-744B-ACD2-C025C21C4C0B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olidFill>
            <a:srgbClr val="C0504D"/>
          </a:solidFill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FFFF"/>
                </a:solidFill>
              </a:rPr>
              <a:t>Come trasformare lo spreco in risorsa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6172200"/>
            <a:ext cx="9144000" cy="45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Progetto </a:t>
            </a:r>
            <a:r>
              <a:rPr lang="it-IT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Pon_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Istituto Nautico di Messina_4 novembre 2011_ esperto ambientale: Arch. Antonia </a:t>
            </a:r>
            <a:r>
              <a:rPr lang="it-IT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Teatino_</a:t>
            </a: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196" y="5486400"/>
            <a:ext cx="1550804" cy="762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0"/>
            <a:ext cx="5683564" cy="430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04800" y="4572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C2C significa introdurre cicli di vita di prodotti tendenzialmente senza rifiuti perché ispirati ai sistemi naturali (</a:t>
            </a:r>
            <a:r>
              <a:rPr lang="it-IT" b="1" dirty="0" err="1" smtClean="0"/>
              <a:t>Waste</a:t>
            </a:r>
            <a:r>
              <a:rPr lang="it-IT" b="1" dirty="0" smtClean="0"/>
              <a:t> = </a:t>
            </a:r>
            <a:r>
              <a:rPr lang="it-IT" b="1" dirty="0" err="1" smtClean="0"/>
              <a:t>Food</a:t>
            </a:r>
            <a:r>
              <a:rPr lang="it-IT" b="1" dirty="0" smtClean="0"/>
              <a:t>)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59000"/>
            <a:ext cx="8677656" cy="3708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38200" y="8382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La natura prende energia dal sole, dobbiamo fare esattamente la stessa cosa con qualsiasi nostra attività o prodotto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066800" y="1981200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Diffondiamo componenti di sintesi, spesso tossiche, nella biosfera e anche questo è abbastanza stupido. E per concludere abbiamo riempito l'oceano di plastica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609600" y="3244334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C0504D"/>
                </a:solidFill>
              </a:rPr>
              <a:t>abbiamo riempito l'oceano di plastica</a:t>
            </a:r>
            <a:endParaRPr lang="it-IT" b="1" dirty="0">
              <a:solidFill>
                <a:srgbClr val="C0504D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810000"/>
            <a:ext cx="5080000" cy="271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90172"/>
            <a:ext cx="8616244" cy="465277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09600" y="68580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Dobbiamo proporre un sistema a doppio metabolismo: uno biologico e l'altro tecnologico. All'interno di questi due metabolismi ogni cosa deve ruotare in circuiti chiusi. il cibo è un nutriente insieme a molti altri e i rifiuti sono cibo</a:t>
            </a:r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81000" y="503872"/>
            <a:ext cx="8763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Quando le industrie adottano una strategia ‘</a:t>
            </a:r>
            <a:r>
              <a:rPr lang="it-IT" dirty="0" err="1" smtClean="0"/>
              <a:t>cradle-to-cradle</a:t>
            </a:r>
            <a:r>
              <a:rPr lang="it-IT" dirty="0" smtClean="0"/>
              <a:t>’ si impegnano a progettare prodotti che possono circolare in cicli chiusi sicuri e rigenerativi. </a:t>
            </a:r>
            <a:r>
              <a:rPr lang="it-IT" dirty="0" err="1" smtClean="0"/>
              <a:t>Scegliendo </a:t>
            </a:r>
            <a:r>
              <a:rPr lang="it-IT" dirty="0" smtClean="0"/>
              <a:t> solo ingredienti non tossici generano la salute dell’ambiente e investono </a:t>
            </a:r>
            <a:r>
              <a:rPr lang="it-IT" dirty="0" err="1" smtClean="0"/>
              <a:t>nella </a:t>
            </a:r>
            <a:r>
              <a:rPr lang="it-IT" dirty="0" smtClean="0"/>
              <a:t> relazione di fiducia con i consumatori. Se l’analisi scientifica rivela che un prodotto contiene un materiale con proprietà dubbie, viene eliminato.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981200"/>
            <a:ext cx="50800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1-11-02 a 11.10.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0299"/>
            <a:ext cx="9144000" cy="59774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1-11-02 a 11.10.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49"/>
            <a:ext cx="9144000" cy="58673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1-11-02 a 11.11.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21"/>
            <a:ext cx="9144000" cy="670955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1-11-02 a 11.10.5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763"/>
            <a:ext cx="9144000" cy="621647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14400" y="454967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504D"/>
                </a:solidFill>
              </a:rPr>
              <a:t>Io come consumatore cosa posso fare?</a:t>
            </a:r>
            <a:endParaRPr lang="it-IT" sz="2400" b="1" dirty="0">
              <a:solidFill>
                <a:srgbClr val="C0504D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81000" y="1219200"/>
            <a:ext cx="8382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C0504D"/>
                </a:solidFill>
              </a:rPr>
              <a:t>Posso farmi delle domande sulla recuperabilità dei materiali in un prodotto 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 sto acquistando:</a:t>
            </a:r>
          </a:p>
          <a:p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Qual è la strategia per il ritiro del prodotto e dei suoi materiali? (esiste la responsabilità di impresa, ci troviamo davanti a un prodotto-servizio)?</a:t>
            </a:r>
          </a:p>
          <a:p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materiali diversi possono essere facilmente separati?Può essere facilmente smontato?</a:t>
            </a:r>
          </a:p>
          <a:p>
            <a:endParaRPr lang="it-IT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Può il tipo di materiale, essere identificabile attraverso le marcature, magneti, ecc?</a:t>
            </a:r>
          </a:p>
          <a:p>
            <a:endParaRPr lang="it-IT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Questo prodotti sono progettati per essere metabolizzati dai sistemi biologici della natura alla fine della vita utile dei prodotti o essere recuperati e riutilizzati più volte in nuovi prodotti?</a:t>
            </a:r>
          </a:p>
          <a:p>
            <a:endParaRPr lang="it-IT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Possono i prodotti a fine vita alimentare il terreno, biodegradarsi al 100%Possono i prodotti creare un habitat sano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33400" y="685800"/>
            <a:ext cx="8001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chemeClr val="accent2"/>
                </a:solidFill>
              </a:rPr>
              <a:t>Valutazione sulla trasparenza del prodotto:</a:t>
            </a:r>
          </a:p>
          <a:p>
            <a:r>
              <a:rPr lang="it-IT" sz="2000" dirty="0" smtClean="0">
                <a:solidFill>
                  <a:srgbClr val="595959"/>
                </a:solidFill>
              </a:rPr>
              <a:t> </a:t>
            </a:r>
          </a:p>
          <a:p>
            <a:r>
              <a:rPr lang="it-IT" sz="2000" dirty="0" smtClean="0">
                <a:solidFill>
                  <a:srgbClr val="595959"/>
                </a:solidFill>
              </a:rPr>
              <a:t>Per i prodotti derivati dal legno, o per i prodotti che utilizzano il legno come componente, la fonte di quel legno deve essere certificata...</a:t>
            </a:r>
          </a:p>
          <a:p>
            <a:endParaRPr lang="it-IT" sz="2000" dirty="0" smtClean="0">
              <a:solidFill>
                <a:srgbClr val="595959"/>
              </a:solidFill>
            </a:endParaRPr>
          </a:p>
          <a:p>
            <a:r>
              <a:rPr lang="it-IT" sz="2000" dirty="0" smtClean="0">
                <a:solidFill>
                  <a:srgbClr val="595959"/>
                </a:solidFill>
              </a:rPr>
              <a:t>Ogni materiale deve essere scomposto nei suoi componenti costitutivi.....</a:t>
            </a:r>
          </a:p>
          <a:p>
            <a:endParaRPr lang="it-IT" sz="2000" dirty="0" smtClean="0">
              <a:solidFill>
                <a:srgbClr val="595959"/>
              </a:solidFill>
            </a:endParaRPr>
          </a:p>
          <a:p>
            <a:r>
              <a:rPr lang="it-IT" sz="2000" dirty="0" smtClean="0">
                <a:solidFill>
                  <a:srgbClr val="595959"/>
                </a:solidFill>
              </a:rPr>
              <a:t>Ogni materiale deve essere certificato....</a:t>
            </a:r>
          </a:p>
          <a:p>
            <a:endParaRPr lang="it-IT" sz="2000" dirty="0" smtClean="0">
              <a:solidFill>
                <a:srgbClr val="595959"/>
              </a:solidFill>
            </a:endParaRPr>
          </a:p>
          <a:p>
            <a:r>
              <a:rPr lang="it-IT" sz="2000" dirty="0" smtClean="0">
                <a:solidFill>
                  <a:srgbClr val="595959"/>
                </a:solidFill>
              </a:rPr>
              <a:t>con la specifica di tutti gli ingredienti....</a:t>
            </a:r>
          </a:p>
          <a:p>
            <a:endParaRPr lang="it-IT" sz="2000" dirty="0" smtClean="0">
              <a:solidFill>
                <a:srgbClr val="595959"/>
              </a:solidFill>
            </a:endParaRPr>
          </a:p>
          <a:p>
            <a:r>
              <a:rPr lang="it-IT" sz="2000" dirty="0" smtClean="0">
                <a:solidFill>
                  <a:srgbClr val="595959"/>
                </a:solidFill>
              </a:rPr>
              <a:t>Le seguenti sostanze devono essere segnalate a qualsiasi livello: Metalli pesanti tossici come piombo, mercurio, cromo esavalente, cadmio e coloranti, o altri coloranti, Ftalati, Organici alogenati....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143000" y="6273224"/>
            <a:ext cx="4495800" cy="584776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FFFF"/>
                </a:solidFill>
              </a:rPr>
              <a:t>Problema rifiuti</a:t>
            </a:r>
            <a:endParaRPr lang="it-IT"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8600" y="304800"/>
            <a:ext cx="8229600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 i prodotti che contengono materiale riciclato come ingresso è spesso difficile, se non impossibile, caratterizzare completamente il contenuto chimico dei riciclati, </a:t>
            </a:r>
          </a:p>
          <a:p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 i prodotti di carta, riciclati devono essere sottoposti a prova (su base trimestrale al minimo) per la presenza di metalli pesanti,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organoalogenati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e del cloro / cloruro. </a:t>
            </a:r>
          </a:p>
          <a:p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Nel caso di plastica riciclata, la resina di base deve essere identificata e test analitici devono essere fatti per determinare la presenza di eventuali metalli pesanti o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organoalogenati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Il 100% dei materiali post consumo riciclato. Aiuta a ridurre il consumo di risorse non sostenibili, come il petrolio.</a:t>
            </a:r>
          </a:p>
          <a:p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Prodotto al 100% da rifiuti riciclati post-consumo, contribuendo a ridurre il consumo di risorse non rinnovabili.</a:t>
            </a:r>
          </a:p>
          <a:p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Tutti i componenti devono essere definiti come sostanze nutritive o tecniche biologiche e se un  prodotto combina tecniche e biologiche sostanze nutritive, devono essere chiaramente contrassegnati e facilmente separabili.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229600" cy="61722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04800" y="6015335"/>
            <a:ext cx="5181600" cy="461665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FFFF"/>
                </a:solidFill>
              </a:rPr>
              <a:t>Sempre più frequente nelle nostre città</a:t>
            </a:r>
            <a:endParaRPr lang="it-IT" sz="2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12" y="304800"/>
            <a:ext cx="9188824" cy="62484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5988566"/>
            <a:ext cx="3581400" cy="461665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FFFF"/>
                </a:solidFill>
              </a:rPr>
              <a:t>Spreco di risorse esauribili</a:t>
            </a:r>
            <a:endParaRPr lang="it-IT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89000"/>
            <a:ext cx="5080000" cy="5080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14400" y="6248400"/>
            <a:ext cx="4673600" cy="461665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FFFF"/>
                </a:solidFill>
              </a:rPr>
              <a:t>Raccolta differenziata?</a:t>
            </a:r>
            <a:endParaRPr lang="it-IT" sz="2400" b="1" dirty="0">
              <a:solidFill>
                <a:srgbClr val="FFFFFF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 rot="20526943">
            <a:off x="6172200" y="5602069"/>
            <a:ext cx="2971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E’ fondamentale farla ma non </a:t>
            </a:r>
            <a:r>
              <a:rPr lang="it-IT" dirty="0" err="1" smtClean="0">
                <a:solidFill>
                  <a:srgbClr val="FF0000"/>
                </a:solidFill>
              </a:rPr>
              <a:t>basta…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0" y="0"/>
            <a:ext cx="3556000" cy="1905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943600" y="2025134"/>
            <a:ext cx="2794305" cy="461665"/>
          </a:xfrm>
          <a:prstGeom prst="rect">
            <a:avLst/>
          </a:prstGeom>
          <a:solidFill>
            <a:srgbClr val="C0504D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Cosa possiamo fare?</a:t>
            </a:r>
            <a:endParaRPr lang="it-IT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81000" y="150167"/>
            <a:ext cx="4267200" cy="461665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FFFF"/>
                </a:solidFill>
              </a:rPr>
              <a:t>Acquisti critici e consapevoli? </a:t>
            </a:r>
            <a:endParaRPr lang="it-IT" sz="2400" b="1" dirty="0">
              <a:solidFill>
                <a:srgbClr val="FFFFFF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295400"/>
            <a:ext cx="3022600" cy="20066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019300"/>
            <a:ext cx="4711700" cy="48387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40903">
            <a:off x="897832" y="3575531"/>
            <a:ext cx="19050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38199"/>
            <a:ext cx="7167328" cy="571500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85800" y="381000"/>
            <a:ext cx="2590800" cy="461665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FFFF"/>
                </a:solidFill>
              </a:rPr>
              <a:t>Obiettivo comune</a:t>
            </a:r>
            <a:endParaRPr lang="it-IT" sz="2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85800" y="912673"/>
            <a:ext cx="7924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C0504D"/>
                </a:solidFill>
              </a:rPr>
              <a:t>CRADLE TO CRADLE </a:t>
            </a:r>
            <a:r>
              <a:rPr lang="it-IT" sz="2000" b="1" dirty="0" smtClean="0">
                <a:solidFill>
                  <a:schemeClr val="accent2"/>
                </a:solidFill>
              </a:rPr>
              <a:t>(dalla culla alla culla) </a:t>
            </a:r>
            <a:r>
              <a:rPr lang="it-IT" sz="2000" b="1" dirty="0" err="1" smtClean="0">
                <a:solidFill>
                  <a:schemeClr val="accent2"/>
                </a:solidFill>
              </a:rPr>
              <a:t>Cradle</a:t>
            </a:r>
            <a:r>
              <a:rPr lang="it-IT" sz="2000" b="1" dirty="0" smtClean="0">
                <a:solidFill>
                  <a:schemeClr val="accent2"/>
                </a:solidFill>
              </a:rPr>
              <a:t> </a:t>
            </a:r>
            <a:r>
              <a:rPr lang="it-IT" sz="2000" b="1" dirty="0" err="1" smtClean="0">
                <a:solidFill>
                  <a:schemeClr val="accent2"/>
                </a:solidFill>
              </a:rPr>
              <a:t>to</a:t>
            </a:r>
            <a:r>
              <a:rPr lang="it-IT" sz="2000" b="1" dirty="0" smtClean="0">
                <a:solidFill>
                  <a:schemeClr val="accent2"/>
                </a:solidFill>
              </a:rPr>
              <a:t> </a:t>
            </a:r>
            <a:r>
              <a:rPr lang="it-IT" sz="2000" b="1" dirty="0" err="1" smtClean="0">
                <a:solidFill>
                  <a:schemeClr val="accent2"/>
                </a:solidFill>
              </a:rPr>
              <a:t>Cradle</a:t>
            </a:r>
            <a:r>
              <a:rPr lang="it-IT" sz="2000" b="1" dirty="0" smtClean="0">
                <a:solidFill>
                  <a:schemeClr val="accent2"/>
                </a:solidFill>
              </a:rPr>
              <a:t> rappresenta la visione di un ciclo continuo di utilizzo e riutilizzo di materiali senza produzione di rifiuti</a:t>
            </a:r>
            <a:r>
              <a:rPr lang="it-IT" dirty="0" smtClean="0"/>
              <a:t>. </a:t>
            </a:r>
          </a:p>
          <a:p>
            <a:r>
              <a:rPr lang="it-IT" dirty="0" smtClean="0"/>
              <a:t>Il concetto di sviluppo sostenibile  “</a:t>
            </a:r>
            <a:r>
              <a:rPr lang="it-IT" dirty="0" err="1" smtClean="0"/>
              <a:t>Cradle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Cradle</a:t>
            </a:r>
            <a:r>
              <a:rPr lang="it-IT" dirty="0" smtClean="0"/>
              <a:t>” è un approccio progettuale che regola il rapporto fra azienda e utente, aiutando le aziende a progettare prodotti che possano essere riciclati all’infinito o che possano tornare in natura </a:t>
            </a:r>
            <a:r>
              <a:rPr lang="it-IT" dirty="0" err="1" smtClean="0"/>
              <a:t>perchè</a:t>
            </a:r>
            <a:r>
              <a:rPr lang="it-IT" dirty="0" smtClean="0"/>
              <a:t> biodegradabili al cento per cento.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276600"/>
            <a:ext cx="5080000" cy="3302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0"/>
            <a:ext cx="8610600" cy="461665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FFFF"/>
                </a:solidFill>
              </a:rPr>
              <a:t>Strumento informativo per renderti critico durante gli acquisti</a:t>
            </a:r>
            <a:endParaRPr lang="it-IT" sz="2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33400" y="381000"/>
            <a:ext cx="8077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Il Concetto </a:t>
            </a:r>
            <a:r>
              <a:rPr lang="it-IT" b="1" dirty="0" err="1" smtClean="0">
                <a:solidFill>
                  <a:srgbClr val="C0504D"/>
                </a:solidFill>
              </a:rPr>
              <a:t>Cradle</a:t>
            </a:r>
            <a:r>
              <a:rPr lang="it-IT" b="1" dirty="0" smtClean="0">
                <a:solidFill>
                  <a:srgbClr val="C0504D"/>
                </a:solidFill>
              </a:rPr>
              <a:t> </a:t>
            </a:r>
            <a:r>
              <a:rPr lang="it-IT" b="1" dirty="0" err="1" smtClean="0">
                <a:solidFill>
                  <a:srgbClr val="C0504D"/>
                </a:solidFill>
              </a:rPr>
              <a:t>to</a:t>
            </a:r>
            <a:r>
              <a:rPr lang="it-IT" b="1" dirty="0" smtClean="0">
                <a:solidFill>
                  <a:srgbClr val="C0504D"/>
                </a:solidFill>
              </a:rPr>
              <a:t> </a:t>
            </a:r>
            <a:r>
              <a:rPr lang="it-IT" b="1" dirty="0" err="1" smtClean="0">
                <a:solidFill>
                  <a:srgbClr val="C0504D"/>
                </a:solidFill>
              </a:rPr>
              <a:t>Cradle</a:t>
            </a:r>
            <a:r>
              <a:rPr lang="it-IT" b="1" dirty="0" smtClean="0">
                <a:solidFill>
                  <a:srgbClr val="C0504D"/>
                </a:solidFill>
              </a:rPr>
              <a:t> </a:t>
            </a:r>
            <a:r>
              <a:rPr lang="it-IT" dirty="0" smtClean="0"/>
              <a:t>è stato scritto, spiegato e approfondito, per la prima volta da William </a:t>
            </a:r>
            <a:r>
              <a:rPr lang="it-IT" dirty="0" err="1" smtClean="0"/>
              <a:t>McDonough</a:t>
            </a:r>
            <a:r>
              <a:rPr lang="it-IT" dirty="0" smtClean="0"/>
              <a:t> e Michael </a:t>
            </a:r>
            <a:r>
              <a:rPr lang="it-IT" dirty="0" err="1" smtClean="0"/>
              <a:t>Braungart</a:t>
            </a:r>
            <a:r>
              <a:rPr lang="it-IT" dirty="0" smtClean="0"/>
              <a:t> nel loro famosissimo libro pubblicato nel 2002, </a:t>
            </a:r>
          </a:p>
          <a:p>
            <a:r>
              <a:rPr lang="it-IT" dirty="0" smtClean="0"/>
              <a:t>“</a:t>
            </a:r>
            <a:r>
              <a:rPr lang="it-IT" dirty="0" err="1" smtClean="0"/>
              <a:t>Cradle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Cradle</a:t>
            </a:r>
            <a:r>
              <a:rPr lang="it-IT" dirty="0" smtClean="0"/>
              <a:t>, come conciliare tutela dell’Ambiente, equità sociale e sviluppo”. Gli autori nel 1995 hanno creato una società”</a:t>
            </a:r>
            <a:r>
              <a:rPr lang="it-IT" dirty="0" err="1" smtClean="0"/>
              <a:t>McDonough</a:t>
            </a:r>
            <a:r>
              <a:rPr lang="it-IT" dirty="0" smtClean="0"/>
              <a:t> </a:t>
            </a:r>
            <a:r>
              <a:rPr lang="it-IT" dirty="0" err="1" smtClean="0"/>
              <a:t>Braungart</a:t>
            </a:r>
            <a:r>
              <a:rPr lang="it-IT" dirty="0" smtClean="0"/>
              <a:t> Design </a:t>
            </a:r>
            <a:r>
              <a:rPr lang="it-IT" dirty="0" err="1" smtClean="0"/>
              <a:t>Chemistry</a:t>
            </a:r>
            <a:r>
              <a:rPr lang="it-IT" dirty="0" smtClean="0"/>
              <a:t>, con l’obiettivo di assistere le aziende nell’implementazione del loro protocollo di progettazione sostenibile. E’ nata così la certificazione “</a:t>
            </a:r>
            <a:r>
              <a:rPr lang="it-IT" dirty="0" err="1" smtClean="0"/>
              <a:t>Cradle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Cradle</a:t>
            </a:r>
            <a:r>
              <a:rPr lang="it-IT" dirty="0" smtClean="0"/>
              <a:t>”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2412325"/>
            <a:ext cx="6350000" cy="4381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810</Words>
  <Application>Microsoft PowerPoint per Mac</Application>
  <PresentationFormat>Presentazione su schermo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Come trasformare lo spreco in risorsa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Company>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Antonia Teatino</dc:creator>
  <cp:lastModifiedBy>Antonia Teatino</cp:lastModifiedBy>
  <cp:revision>29</cp:revision>
  <dcterms:created xsi:type="dcterms:W3CDTF">2011-11-08T13:57:22Z</dcterms:created>
  <dcterms:modified xsi:type="dcterms:W3CDTF">2011-11-08T13:58:29Z</dcterms:modified>
</cp:coreProperties>
</file>