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1" r:id="rId2"/>
    <p:sldId id="260" r:id="rId3"/>
    <p:sldId id="269" r:id="rId4"/>
    <p:sldId id="266" r:id="rId5"/>
    <p:sldId id="267" r:id="rId6"/>
    <p:sldId id="268" r:id="rId7"/>
    <p:sldId id="270" r:id="rId8"/>
    <p:sldId id="263" r:id="rId9"/>
    <p:sldId id="264" r:id="rId10"/>
    <p:sldId id="256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A87E9-87D7-48C0-9C2F-F196AACFB2B2}" type="datetimeFigureOut">
              <a:rPr lang="it-IT" smtClean="0"/>
              <a:t>03/09/2008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92164-5FAB-4A23-B061-73AC36292502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92164-5FAB-4A23-B061-73AC36292502}" type="slidenum">
              <a:rPr lang="it-IT" smtClean="0"/>
              <a:t>6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820BC-6091-466A-9A78-DFE0FEE522A7}" type="datetimeFigureOut">
              <a:rPr lang="it-IT" smtClean="0"/>
              <a:t>03/09/2008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55D04-BE2D-44D4-86A2-F0725874CD9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820BC-6091-466A-9A78-DFE0FEE522A7}" type="datetimeFigureOut">
              <a:rPr lang="it-IT" smtClean="0"/>
              <a:t>03/09/2008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55D04-BE2D-44D4-86A2-F0725874CD9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820BC-6091-466A-9A78-DFE0FEE522A7}" type="datetimeFigureOut">
              <a:rPr lang="it-IT" smtClean="0"/>
              <a:t>03/09/2008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55D04-BE2D-44D4-86A2-F0725874CD9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820BC-6091-466A-9A78-DFE0FEE522A7}" type="datetimeFigureOut">
              <a:rPr lang="it-IT" smtClean="0"/>
              <a:t>03/09/2008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55D04-BE2D-44D4-86A2-F0725874CD9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820BC-6091-466A-9A78-DFE0FEE522A7}" type="datetimeFigureOut">
              <a:rPr lang="it-IT" smtClean="0"/>
              <a:t>03/09/2008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55D04-BE2D-44D4-86A2-F0725874CD9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820BC-6091-466A-9A78-DFE0FEE522A7}" type="datetimeFigureOut">
              <a:rPr lang="it-IT" smtClean="0"/>
              <a:t>03/09/2008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55D04-BE2D-44D4-86A2-F0725874CD9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820BC-6091-466A-9A78-DFE0FEE522A7}" type="datetimeFigureOut">
              <a:rPr lang="it-IT" smtClean="0"/>
              <a:t>03/09/2008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55D04-BE2D-44D4-86A2-F0725874CD9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820BC-6091-466A-9A78-DFE0FEE522A7}" type="datetimeFigureOut">
              <a:rPr lang="it-IT" smtClean="0"/>
              <a:t>03/09/2008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55D04-BE2D-44D4-86A2-F0725874CD9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820BC-6091-466A-9A78-DFE0FEE522A7}" type="datetimeFigureOut">
              <a:rPr lang="it-IT" smtClean="0"/>
              <a:t>03/09/2008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55D04-BE2D-44D4-86A2-F0725874CD9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820BC-6091-466A-9A78-DFE0FEE522A7}" type="datetimeFigureOut">
              <a:rPr lang="it-IT" smtClean="0"/>
              <a:t>03/09/2008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55D04-BE2D-44D4-86A2-F0725874CD9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820BC-6091-466A-9A78-DFE0FEE522A7}" type="datetimeFigureOut">
              <a:rPr lang="it-IT" smtClean="0"/>
              <a:t>03/09/2008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55D04-BE2D-44D4-86A2-F0725874CD9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820BC-6091-466A-9A78-DFE0FEE522A7}" type="datetimeFigureOut">
              <a:rPr lang="it-IT" smtClean="0"/>
              <a:t>03/09/2008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55D04-BE2D-44D4-86A2-F0725874CD94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18" Type="http://schemas.openxmlformats.org/officeDocument/2006/relationships/image" Target="../media/image46.jpeg"/><Relationship Id="rId3" Type="http://schemas.openxmlformats.org/officeDocument/2006/relationships/image" Target="../media/image31.jpeg"/><Relationship Id="rId21" Type="http://schemas.openxmlformats.org/officeDocument/2006/relationships/image" Target="../media/image49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17" Type="http://schemas.openxmlformats.org/officeDocument/2006/relationships/image" Target="../media/image45.jpeg"/><Relationship Id="rId25" Type="http://schemas.openxmlformats.org/officeDocument/2006/relationships/image" Target="../media/image1.png"/><Relationship Id="rId2" Type="http://schemas.openxmlformats.org/officeDocument/2006/relationships/image" Target="../media/image30.jpeg"/><Relationship Id="rId16" Type="http://schemas.openxmlformats.org/officeDocument/2006/relationships/image" Target="../media/image44.png"/><Relationship Id="rId20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24" Type="http://schemas.openxmlformats.org/officeDocument/2006/relationships/image" Target="../media/image52.jpeg"/><Relationship Id="rId5" Type="http://schemas.openxmlformats.org/officeDocument/2006/relationships/image" Target="../media/image33.jpeg"/><Relationship Id="rId15" Type="http://schemas.openxmlformats.org/officeDocument/2006/relationships/image" Target="../media/image43.jpeg"/><Relationship Id="rId23" Type="http://schemas.openxmlformats.org/officeDocument/2006/relationships/image" Target="../media/image51.jpeg"/><Relationship Id="rId10" Type="http://schemas.openxmlformats.org/officeDocument/2006/relationships/image" Target="../media/image38.jpeg"/><Relationship Id="rId19" Type="http://schemas.openxmlformats.org/officeDocument/2006/relationships/image" Target="../media/image47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Relationship Id="rId14" Type="http://schemas.openxmlformats.org/officeDocument/2006/relationships/image" Target="../media/image42.jpeg"/><Relationship Id="rId22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concorsi%20DESIGN/TESI%20PAOLA.ppt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6.jpeg"/><Relationship Id="rId7" Type="http://schemas.openxmlformats.org/officeDocument/2006/relationships/hyperlink" Target="concorsi%20DESIGN/TWINTwinings.ppt" TargetMode="External"/><Relationship Id="rId2" Type="http://schemas.openxmlformats.org/officeDocument/2006/relationships/hyperlink" Target="concorsi%20DESIGN/ricrea.pp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hyperlink" Target="concorsi%20DESIGN/minojapan.ppt" TargetMode="External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3357562"/>
            <a:ext cx="9144000" cy="17851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it-IT" dirty="0" smtClean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it-IT" sz="28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CALECA incontra il DESIGN: un approccio sistematico per la progettazione  dei prodotti</a:t>
            </a:r>
          </a:p>
          <a:p>
            <a:pPr algn="ctr"/>
            <a:endParaRPr lang="it-IT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it-IT" dirty="0" smtClean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0" y="6429396"/>
            <a:ext cx="885828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SicilyLab</a:t>
            </a:r>
            <a:r>
              <a:rPr lang="it-IT" sz="1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it-IT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Workshop 4 settembre 2008 Gioiosa Marea (ME)  - 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DESIGN + CALECA  - </a:t>
            </a:r>
            <a:r>
              <a:rPr lang="it-IT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Antonia Teatino - Paola Calderone </a:t>
            </a:r>
            <a:endParaRPr lang="it-IT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28" descr="logo cale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39188" y="6357958"/>
            <a:ext cx="404812" cy="43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4" descr="Pagina 01"/>
          <p:cNvPicPr>
            <a:picLocks noChangeAspect="1" noChangeArrowheads="1"/>
          </p:cNvPicPr>
          <p:nvPr/>
        </p:nvPicPr>
        <p:blipFill>
          <a:blip r:embed="rId2"/>
          <a:srcRect l="35051" t="27200" r="35051" b="35347"/>
          <a:stretch>
            <a:fillRect/>
          </a:stretch>
        </p:blipFill>
        <p:spPr bwMode="auto">
          <a:xfrm>
            <a:off x="142844" y="500042"/>
            <a:ext cx="3748086" cy="3725562"/>
          </a:xfrm>
          <a:prstGeom prst="rect">
            <a:avLst/>
          </a:prstGeom>
          <a:noFill/>
        </p:spPr>
      </p:pic>
      <p:pic>
        <p:nvPicPr>
          <p:cNvPr id="6" name="Picture 128" descr="Diapositiva24"/>
          <p:cNvPicPr>
            <a:picLocks noChangeAspect="1" noChangeArrowheads="1"/>
          </p:cNvPicPr>
          <p:nvPr/>
        </p:nvPicPr>
        <p:blipFill>
          <a:blip r:embed="rId3"/>
          <a:srcRect l="6944" t="5215" b="5185"/>
          <a:stretch>
            <a:fillRect/>
          </a:stretch>
        </p:blipFill>
        <p:spPr bwMode="auto">
          <a:xfrm>
            <a:off x="4643438" y="571480"/>
            <a:ext cx="4254231" cy="3071834"/>
          </a:xfrm>
          <a:prstGeom prst="rect">
            <a:avLst/>
          </a:prstGeom>
          <a:noFill/>
        </p:spPr>
      </p:pic>
      <p:pic>
        <p:nvPicPr>
          <p:cNvPr id="7" name="Picture 60" descr="Diapositiva23"/>
          <p:cNvPicPr>
            <a:picLocks noChangeAspect="1" noChangeArrowheads="1"/>
          </p:cNvPicPr>
          <p:nvPr/>
        </p:nvPicPr>
        <p:blipFill>
          <a:blip r:embed="rId4"/>
          <a:srcRect l="4861" t="6606" r="2754" b="5185"/>
          <a:stretch>
            <a:fillRect/>
          </a:stretch>
        </p:blipFill>
        <p:spPr bwMode="auto">
          <a:xfrm>
            <a:off x="5357818" y="3857629"/>
            <a:ext cx="3475583" cy="2488815"/>
          </a:xfrm>
          <a:prstGeom prst="rect">
            <a:avLst/>
          </a:prstGeom>
          <a:noFill/>
        </p:spPr>
      </p:pic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285720" y="4286232"/>
            <a:ext cx="3286148" cy="2000288"/>
            <a:chOff x="340" y="144"/>
            <a:chExt cx="5188" cy="4062"/>
          </a:xfrm>
        </p:grpSpPr>
        <p:pic>
          <p:nvPicPr>
            <p:cNvPr id="9" name="Picture 39" descr="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94" y="480"/>
              <a:ext cx="439" cy="454"/>
            </a:xfrm>
            <a:prstGeom prst="rect">
              <a:avLst/>
            </a:prstGeom>
            <a:noFill/>
          </p:spPr>
        </p:pic>
        <p:pic>
          <p:nvPicPr>
            <p:cNvPr id="10" name="Picture 40" descr="4"/>
            <p:cNvPicPr>
              <a:picLocks noChangeAspect="1" noChangeArrowheads="1"/>
            </p:cNvPicPr>
            <p:nvPr/>
          </p:nvPicPr>
          <p:blipFill>
            <a:blip r:embed="rId6" cstate="print"/>
            <a:srcRect r="1514"/>
            <a:stretch>
              <a:fillRect/>
            </a:stretch>
          </p:blipFill>
          <p:spPr bwMode="auto">
            <a:xfrm>
              <a:off x="340" y="480"/>
              <a:ext cx="454" cy="467"/>
            </a:xfrm>
            <a:prstGeom prst="rect">
              <a:avLst/>
            </a:prstGeom>
            <a:noFill/>
          </p:spPr>
        </p:pic>
        <p:pic>
          <p:nvPicPr>
            <p:cNvPr id="11" name="Picture 41" descr="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40" y="945"/>
              <a:ext cx="454" cy="442"/>
            </a:xfrm>
            <a:prstGeom prst="rect">
              <a:avLst/>
            </a:prstGeom>
            <a:noFill/>
          </p:spPr>
        </p:pic>
        <p:pic>
          <p:nvPicPr>
            <p:cNvPr id="12" name="Picture 42" descr="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247" y="1843"/>
              <a:ext cx="408" cy="405"/>
            </a:xfrm>
            <a:prstGeom prst="rect">
              <a:avLst/>
            </a:prstGeom>
            <a:noFill/>
          </p:spPr>
        </p:pic>
        <p:pic>
          <p:nvPicPr>
            <p:cNvPr id="13" name="Picture 43" descr="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40" y="1387"/>
              <a:ext cx="454" cy="442"/>
            </a:xfrm>
            <a:prstGeom prst="rect">
              <a:avLst/>
            </a:prstGeom>
            <a:noFill/>
          </p:spPr>
        </p:pic>
        <p:pic>
          <p:nvPicPr>
            <p:cNvPr id="14" name="Picture 44" descr="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40" y="1807"/>
              <a:ext cx="454" cy="442"/>
            </a:xfrm>
            <a:prstGeom prst="rect">
              <a:avLst/>
            </a:prstGeom>
            <a:noFill/>
          </p:spPr>
        </p:pic>
        <p:pic>
          <p:nvPicPr>
            <p:cNvPr id="15" name="Picture 45" descr="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40" y="2249"/>
              <a:ext cx="454" cy="442"/>
            </a:xfrm>
            <a:prstGeom prst="rect">
              <a:avLst/>
            </a:prstGeom>
            <a:noFill/>
          </p:spPr>
        </p:pic>
        <p:pic>
          <p:nvPicPr>
            <p:cNvPr id="16" name="Picture 46" descr="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40" y="2691"/>
              <a:ext cx="454" cy="442"/>
            </a:xfrm>
            <a:prstGeom prst="rect">
              <a:avLst/>
            </a:prstGeom>
            <a:noFill/>
          </p:spPr>
        </p:pic>
        <p:pic>
          <p:nvPicPr>
            <p:cNvPr id="17" name="Picture 47" descr="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40" y="3111"/>
              <a:ext cx="454" cy="442"/>
            </a:xfrm>
            <a:prstGeom prst="rect">
              <a:avLst/>
            </a:prstGeom>
            <a:noFill/>
          </p:spPr>
        </p:pic>
        <p:pic>
          <p:nvPicPr>
            <p:cNvPr id="18" name="Picture 48" descr="4"/>
            <p:cNvPicPr>
              <a:picLocks noChangeAspect="1" noChangeArrowheads="1"/>
            </p:cNvPicPr>
            <p:nvPr/>
          </p:nvPicPr>
          <p:blipFill>
            <a:blip r:embed="rId9" cstate="print"/>
            <a:srcRect t="1514"/>
            <a:stretch>
              <a:fillRect/>
            </a:stretch>
          </p:blipFill>
          <p:spPr bwMode="auto">
            <a:xfrm>
              <a:off x="340" y="3520"/>
              <a:ext cx="453" cy="454"/>
            </a:xfrm>
            <a:prstGeom prst="rect">
              <a:avLst/>
            </a:prstGeom>
            <a:noFill/>
          </p:spPr>
        </p:pic>
        <p:pic>
          <p:nvPicPr>
            <p:cNvPr id="19" name="Picture 49" descr="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202" y="3520"/>
              <a:ext cx="439" cy="454"/>
            </a:xfrm>
            <a:prstGeom prst="rect">
              <a:avLst/>
            </a:prstGeom>
            <a:noFill/>
          </p:spPr>
        </p:pic>
        <p:pic>
          <p:nvPicPr>
            <p:cNvPr id="20" name="Picture 50" descr="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610" y="3520"/>
              <a:ext cx="439" cy="454"/>
            </a:xfrm>
            <a:prstGeom prst="rect">
              <a:avLst/>
            </a:prstGeom>
            <a:noFill/>
          </p:spPr>
        </p:pic>
        <p:pic>
          <p:nvPicPr>
            <p:cNvPr id="21" name="Picture 51" descr="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019" y="3520"/>
              <a:ext cx="439" cy="454"/>
            </a:xfrm>
            <a:prstGeom prst="rect">
              <a:avLst/>
            </a:prstGeom>
            <a:noFill/>
          </p:spPr>
        </p:pic>
        <p:pic>
          <p:nvPicPr>
            <p:cNvPr id="22" name="Picture 52" descr="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426" y="3520"/>
              <a:ext cx="439" cy="454"/>
            </a:xfrm>
            <a:prstGeom prst="rect">
              <a:avLst/>
            </a:prstGeom>
            <a:noFill/>
          </p:spPr>
        </p:pic>
        <p:pic>
          <p:nvPicPr>
            <p:cNvPr id="23" name="Picture 53" descr="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849" y="3520"/>
              <a:ext cx="439" cy="454"/>
            </a:xfrm>
            <a:prstGeom prst="rect">
              <a:avLst/>
            </a:prstGeom>
            <a:noFill/>
          </p:spPr>
        </p:pic>
        <p:sp>
          <p:nvSpPr>
            <p:cNvPr id="24" name="Line 54"/>
            <p:cNvSpPr>
              <a:spLocks noChangeShapeType="1"/>
            </p:cNvSpPr>
            <p:nvPr/>
          </p:nvSpPr>
          <p:spPr bwMode="auto">
            <a:xfrm>
              <a:off x="3288" y="255"/>
              <a:ext cx="0" cy="394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pic>
          <p:nvPicPr>
            <p:cNvPr id="25" name="Picture 55" descr="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02" y="480"/>
              <a:ext cx="439" cy="454"/>
            </a:xfrm>
            <a:prstGeom prst="rect">
              <a:avLst/>
            </a:prstGeom>
            <a:noFill/>
          </p:spPr>
        </p:pic>
        <p:pic>
          <p:nvPicPr>
            <p:cNvPr id="26" name="Picture 56" descr="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10" y="480"/>
              <a:ext cx="439" cy="454"/>
            </a:xfrm>
            <a:prstGeom prst="rect">
              <a:avLst/>
            </a:prstGeom>
            <a:noFill/>
          </p:spPr>
        </p:pic>
        <p:pic>
          <p:nvPicPr>
            <p:cNvPr id="27" name="Picture 57" descr="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18" y="480"/>
              <a:ext cx="439" cy="454"/>
            </a:xfrm>
            <a:prstGeom prst="rect">
              <a:avLst/>
            </a:prstGeom>
            <a:noFill/>
          </p:spPr>
        </p:pic>
        <p:pic>
          <p:nvPicPr>
            <p:cNvPr id="28" name="Picture 58" descr="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26" y="480"/>
              <a:ext cx="439" cy="454"/>
            </a:xfrm>
            <a:prstGeom prst="rect">
              <a:avLst/>
            </a:prstGeom>
            <a:noFill/>
          </p:spPr>
        </p:pic>
        <p:pic>
          <p:nvPicPr>
            <p:cNvPr id="29" name="Picture 59" descr="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49" y="480"/>
              <a:ext cx="439" cy="454"/>
            </a:xfrm>
            <a:prstGeom prst="rect">
              <a:avLst/>
            </a:prstGeom>
            <a:noFill/>
          </p:spPr>
        </p:pic>
        <p:pic>
          <p:nvPicPr>
            <p:cNvPr id="30" name="Picture 60" descr="9"/>
            <p:cNvPicPr>
              <a:picLocks noChangeAspect="1" noChangeArrowheads="1"/>
            </p:cNvPicPr>
            <p:nvPr/>
          </p:nvPicPr>
          <p:blipFill>
            <a:blip r:embed="rId11" cstate="print"/>
            <a:srcRect l="1514" b="1514"/>
            <a:stretch>
              <a:fillRect/>
            </a:stretch>
          </p:blipFill>
          <p:spPr bwMode="auto">
            <a:xfrm>
              <a:off x="1202" y="934"/>
              <a:ext cx="454" cy="454"/>
            </a:xfrm>
            <a:prstGeom prst="rect">
              <a:avLst/>
            </a:prstGeom>
            <a:noFill/>
          </p:spPr>
        </p:pic>
        <p:pic>
          <p:nvPicPr>
            <p:cNvPr id="31" name="Picture 61" descr="9"/>
            <p:cNvPicPr>
              <a:picLocks noChangeAspect="1" noChangeArrowheads="1"/>
            </p:cNvPicPr>
            <p:nvPr/>
          </p:nvPicPr>
          <p:blipFill>
            <a:blip r:embed="rId11" cstate="print"/>
            <a:srcRect l="1514" b="1514"/>
            <a:stretch>
              <a:fillRect/>
            </a:stretch>
          </p:blipFill>
          <p:spPr bwMode="auto">
            <a:xfrm>
              <a:off x="1610" y="934"/>
              <a:ext cx="454" cy="454"/>
            </a:xfrm>
            <a:prstGeom prst="rect">
              <a:avLst/>
            </a:prstGeom>
            <a:noFill/>
          </p:spPr>
        </p:pic>
        <p:pic>
          <p:nvPicPr>
            <p:cNvPr id="32" name="Picture 62" descr="9"/>
            <p:cNvPicPr>
              <a:picLocks noChangeAspect="1" noChangeArrowheads="1"/>
            </p:cNvPicPr>
            <p:nvPr/>
          </p:nvPicPr>
          <p:blipFill>
            <a:blip r:embed="rId11" cstate="print"/>
            <a:srcRect l="1514" b="1514"/>
            <a:stretch>
              <a:fillRect/>
            </a:stretch>
          </p:blipFill>
          <p:spPr bwMode="auto">
            <a:xfrm>
              <a:off x="2018" y="934"/>
              <a:ext cx="454" cy="454"/>
            </a:xfrm>
            <a:prstGeom prst="rect">
              <a:avLst/>
            </a:prstGeom>
            <a:noFill/>
          </p:spPr>
        </p:pic>
        <p:pic>
          <p:nvPicPr>
            <p:cNvPr id="33" name="Picture 63" descr="9"/>
            <p:cNvPicPr>
              <a:picLocks noChangeAspect="1" noChangeArrowheads="1"/>
            </p:cNvPicPr>
            <p:nvPr/>
          </p:nvPicPr>
          <p:blipFill>
            <a:blip r:embed="rId11" cstate="print"/>
            <a:srcRect l="1514" b="1514"/>
            <a:stretch>
              <a:fillRect/>
            </a:stretch>
          </p:blipFill>
          <p:spPr bwMode="auto">
            <a:xfrm>
              <a:off x="2426" y="934"/>
              <a:ext cx="454" cy="454"/>
            </a:xfrm>
            <a:prstGeom prst="rect">
              <a:avLst/>
            </a:prstGeom>
            <a:noFill/>
          </p:spPr>
        </p:pic>
        <p:pic>
          <p:nvPicPr>
            <p:cNvPr id="34" name="Picture 64" descr="9"/>
            <p:cNvPicPr>
              <a:picLocks noChangeAspect="1" noChangeArrowheads="1"/>
            </p:cNvPicPr>
            <p:nvPr/>
          </p:nvPicPr>
          <p:blipFill>
            <a:blip r:embed="rId11" cstate="print"/>
            <a:srcRect l="1514" b="1514"/>
            <a:stretch>
              <a:fillRect/>
            </a:stretch>
          </p:blipFill>
          <p:spPr bwMode="auto">
            <a:xfrm>
              <a:off x="2834" y="934"/>
              <a:ext cx="454" cy="454"/>
            </a:xfrm>
            <a:prstGeom prst="rect">
              <a:avLst/>
            </a:prstGeom>
            <a:noFill/>
          </p:spPr>
        </p:pic>
        <p:pic>
          <p:nvPicPr>
            <p:cNvPr id="35" name="Picture 65" descr="9"/>
            <p:cNvPicPr>
              <a:picLocks noChangeAspect="1" noChangeArrowheads="1"/>
            </p:cNvPicPr>
            <p:nvPr/>
          </p:nvPicPr>
          <p:blipFill>
            <a:blip r:embed="rId11" cstate="print"/>
            <a:srcRect l="1514" b="1514"/>
            <a:stretch>
              <a:fillRect/>
            </a:stretch>
          </p:blipFill>
          <p:spPr bwMode="auto">
            <a:xfrm>
              <a:off x="793" y="1388"/>
              <a:ext cx="454" cy="454"/>
            </a:xfrm>
            <a:prstGeom prst="rect">
              <a:avLst/>
            </a:prstGeom>
            <a:noFill/>
          </p:spPr>
        </p:pic>
        <p:pic>
          <p:nvPicPr>
            <p:cNvPr id="36" name="Picture 66" descr="9"/>
            <p:cNvPicPr>
              <a:picLocks noChangeAspect="1" noChangeArrowheads="1"/>
            </p:cNvPicPr>
            <p:nvPr/>
          </p:nvPicPr>
          <p:blipFill>
            <a:blip r:embed="rId11" cstate="print"/>
            <a:srcRect l="1514" b="1514"/>
            <a:stretch>
              <a:fillRect/>
            </a:stretch>
          </p:blipFill>
          <p:spPr bwMode="auto">
            <a:xfrm>
              <a:off x="793" y="1841"/>
              <a:ext cx="454" cy="454"/>
            </a:xfrm>
            <a:prstGeom prst="rect">
              <a:avLst/>
            </a:prstGeom>
            <a:noFill/>
          </p:spPr>
        </p:pic>
        <p:pic>
          <p:nvPicPr>
            <p:cNvPr id="37" name="Picture 67" descr="9"/>
            <p:cNvPicPr>
              <a:picLocks noChangeAspect="1" noChangeArrowheads="1"/>
            </p:cNvPicPr>
            <p:nvPr/>
          </p:nvPicPr>
          <p:blipFill>
            <a:blip r:embed="rId11" cstate="print"/>
            <a:srcRect l="1514" b="1514"/>
            <a:stretch>
              <a:fillRect/>
            </a:stretch>
          </p:blipFill>
          <p:spPr bwMode="auto">
            <a:xfrm>
              <a:off x="793" y="2249"/>
              <a:ext cx="454" cy="454"/>
            </a:xfrm>
            <a:prstGeom prst="rect">
              <a:avLst/>
            </a:prstGeom>
            <a:noFill/>
          </p:spPr>
        </p:pic>
        <p:pic>
          <p:nvPicPr>
            <p:cNvPr id="38" name="Picture 68" descr="9"/>
            <p:cNvPicPr>
              <a:picLocks noChangeAspect="1" noChangeArrowheads="1"/>
            </p:cNvPicPr>
            <p:nvPr/>
          </p:nvPicPr>
          <p:blipFill>
            <a:blip r:embed="rId11" cstate="print"/>
            <a:srcRect l="1514" b="1514"/>
            <a:stretch>
              <a:fillRect/>
            </a:stretch>
          </p:blipFill>
          <p:spPr bwMode="auto">
            <a:xfrm>
              <a:off x="793" y="2703"/>
              <a:ext cx="454" cy="454"/>
            </a:xfrm>
            <a:prstGeom prst="rect">
              <a:avLst/>
            </a:prstGeom>
            <a:noFill/>
          </p:spPr>
        </p:pic>
        <p:pic>
          <p:nvPicPr>
            <p:cNvPr id="39" name="Picture 69" descr="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93" y="3520"/>
              <a:ext cx="439" cy="454"/>
            </a:xfrm>
            <a:prstGeom prst="rect">
              <a:avLst/>
            </a:prstGeom>
            <a:noFill/>
          </p:spPr>
        </p:pic>
        <p:pic>
          <p:nvPicPr>
            <p:cNvPr id="40" name="Picture 70" descr="9"/>
            <p:cNvPicPr>
              <a:picLocks noChangeAspect="1" noChangeArrowheads="1"/>
            </p:cNvPicPr>
            <p:nvPr/>
          </p:nvPicPr>
          <p:blipFill>
            <a:blip r:embed="rId11" cstate="print"/>
            <a:srcRect l="1514" b="1514"/>
            <a:stretch>
              <a:fillRect/>
            </a:stretch>
          </p:blipFill>
          <p:spPr bwMode="auto">
            <a:xfrm>
              <a:off x="1202" y="3066"/>
              <a:ext cx="454" cy="454"/>
            </a:xfrm>
            <a:prstGeom prst="rect">
              <a:avLst/>
            </a:prstGeom>
            <a:noFill/>
          </p:spPr>
        </p:pic>
        <p:pic>
          <p:nvPicPr>
            <p:cNvPr id="41" name="Picture 71" descr="9"/>
            <p:cNvPicPr>
              <a:picLocks noChangeAspect="1" noChangeArrowheads="1"/>
            </p:cNvPicPr>
            <p:nvPr/>
          </p:nvPicPr>
          <p:blipFill>
            <a:blip r:embed="rId11" cstate="print"/>
            <a:srcRect l="1514" b="1514"/>
            <a:stretch>
              <a:fillRect/>
            </a:stretch>
          </p:blipFill>
          <p:spPr bwMode="auto">
            <a:xfrm>
              <a:off x="1610" y="3066"/>
              <a:ext cx="454" cy="454"/>
            </a:xfrm>
            <a:prstGeom prst="rect">
              <a:avLst/>
            </a:prstGeom>
            <a:noFill/>
          </p:spPr>
        </p:pic>
        <p:pic>
          <p:nvPicPr>
            <p:cNvPr id="42" name="Picture 72" descr="9"/>
            <p:cNvPicPr>
              <a:picLocks noChangeAspect="1" noChangeArrowheads="1"/>
            </p:cNvPicPr>
            <p:nvPr/>
          </p:nvPicPr>
          <p:blipFill>
            <a:blip r:embed="rId11" cstate="print"/>
            <a:srcRect l="1514" b="1514"/>
            <a:stretch>
              <a:fillRect/>
            </a:stretch>
          </p:blipFill>
          <p:spPr bwMode="auto">
            <a:xfrm>
              <a:off x="2018" y="3066"/>
              <a:ext cx="454" cy="454"/>
            </a:xfrm>
            <a:prstGeom prst="rect">
              <a:avLst/>
            </a:prstGeom>
            <a:noFill/>
          </p:spPr>
        </p:pic>
        <p:pic>
          <p:nvPicPr>
            <p:cNvPr id="43" name="Picture 73" descr="9"/>
            <p:cNvPicPr>
              <a:picLocks noChangeAspect="1" noChangeArrowheads="1"/>
            </p:cNvPicPr>
            <p:nvPr/>
          </p:nvPicPr>
          <p:blipFill>
            <a:blip r:embed="rId11" cstate="print"/>
            <a:srcRect l="1514" b="1514"/>
            <a:stretch>
              <a:fillRect/>
            </a:stretch>
          </p:blipFill>
          <p:spPr bwMode="auto">
            <a:xfrm>
              <a:off x="2426" y="3066"/>
              <a:ext cx="454" cy="454"/>
            </a:xfrm>
            <a:prstGeom prst="rect">
              <a:avLst/>
            </a:prstGeom>
            <a:noFill/>
          </p:spPr>
        </p:pic>
        <p:pic>
          <p:nvPicPr>
            <p:cNvPr id="44" name="Picture 74" descr="9"/>
            <p:cNvPicPr>
              <a:picLocks noChangeAspect="1" noChangeArrowheads="1"/>
            </p:cNvPicPr>
            <p:nvPr/>
          </p:nvPicPr>
          <p:blipFill>
            <a:blip r:embed="rId11" cstate="print"/>
            <a:srcRect l="1514" b="1514"/>
            <a:stretch>
              <a:fillRect/>
            </a:stretch>
          </p:blipFill>
          <p:spPr bwMode="auto">
            <a:xfrm>
              <a:off x="2834" y="3066"/>
              <a:ext cx="454" cy="454"/>
            </a:xfrm>
            <a:prstGeom prst="rect">
              <a:avLst/>
            </a:prstGeom>
            <a:noFill/>
          </p:spPr>
        </p:pic>
        <p:pic>
          <p:nvPicPr>
            <p:cNvPr id="45" name="Picture 75" descr="9"/>
            <p:cNvPicPr>
              <a:picLocks noChangeAspect="1" noChangeArrowheads="1"/>
            </p:cNvPicPr>
            <p:nvPr/>
          </p:nvPicPr>
          <p:blipFill>
            <a:blip r:embed="rId11" cstate="print"/>
            <a:srcRect l="1514" b="1514"/>
            <a:stretch>
              <a:fillRect/>
            </a:stretch>
          </p:blipFill>
          <p:spPr bwMode="auto">
            <a:xfrm>
              <a:off x="793" y="3066"/>
              <a:ext cx="454" cy="454"/>
            </a:xfrm>
            <a:prstGeom prst="rect">
              <a:avLst/>
            </a:prstGeom>
            <a:noFill/>
          </p:spPr>
        </p:pic>
        <p:pic>
          <p:nvPicPr>
            <p:cNvPr id="46" name="Picture 76" descr="9"/>
            <p:cNvPicPr>
              <a:picLocks noChangeAspect="1" noChangeArrowheads="1"/>
            </p:cNvPicPr>
            <p:nvPr/>
          </p:nvPicPr>
          <p:blipFill>
            <a:blip r:embed="rId11" cstate="print"/>
            <a:srcRect l="1514" b="1514"/>
            <a:stretch>
              <a:fillRect/>
            </a:stretch>
          </p:blipFill>
          <p:spPr bwMode="auto">
            <a:xfrm>
              <a:off x="793" y="934"/>
              <a:ext cx="454" cy="454"/>
            </a:xfrm>
            <a:prstGeom prst="rect">
              <a:avLst/>
            </a:prstGeom>
            <a:noFill/>
          </p:spPr>
        </p:pic>
        <p:pic>
          <p:nvPicPr>
            <p:cNvPr id="47" name="Picture 77" descr="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654" y="1844"/>
              <a:ext cx="408" cy="405"/>
            </a:xfrm>
            <a:prstGeom prst="rect">
              <a:avLst/>
            </a:prstGeom>
            <a:noFill/>
          </p:spPr>
        </p:pic>
        <p:pic>
          <p:nvPicPr>
            <p:cNvPr id="48" name="Picture 78" descr="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063" y="1843"/>
              <a:ext cx="408" cy="405"/>
            </a:xfrm>
            <a:prstGeom prst="rect">
              <a:avLst/>
            </a:prstGeom>
            <a:noFill/>
          </p:spPr>
        </p:pic>
        <p:pic>
          <p:nvPicPr>
            <p:cNvPr id="49" name="Picture 79" descr="1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247" y="1388"/>
              <a:ext cx="408" cy="452"/>
            </a:xfrm>
            <a:prstGeom prst="rect">
              <a:avLst/>
            </a:prstGeom>
            <a:noFill/>
          </p:spPr>
        </p:pic>
        <p:pic>
          <p:nvPicPr>
            <p:cNvPr id="50" name="Picture 80" descr="1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654" y="1389"/>
              <a:ext cx="408" cy="452"/>
            </a:xfrm>
            <a:prstGeom prst="rect">
              <a:avLst/>
            </a:prstGeom>
            <a:noFill/>
          </p:spPr>
        </p:pic>
        <p:pic>
          <p:nvPicPr>
            <p:cNvPr id="51" name="Picture 81" descr="1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063" y="1388"/>
              <a:ext cx="408" cy="452"/>
            </a:xfrm>
            <a:prstGeom prst="rect">
              <a:avLst/>
            </a:prstGeom>
            <a:noFill/>
          </p:spPr>
        </p:pic>
        <p:pic>
          <p:nvPicPr>
            <p:cNvPr id="52" name="Picture 82" descr="1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472" y="1389"/>
              <a:ext cx="408" cy="452"/>
            </a:xfrm>
            <a:prstGeom prst="rect">
              <a:avLst/>
            </a:prstGeom>
            <a:noFill/>
          </p:spPr>
        </p:pic>
        <p:pic>
          <p:nvPicPr>
            <p:cNvPr id="53" name="Picture 83" descr="1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881" y="1388"/>
              <a:ext cx="408" cy="452"/>
            </a:xfrm>
            <a:prstGeom prst="rect">
              <a:avLst/>
            </a:prstGeom>
            <a:noFill/>
          </p:spPr>
        </p:pic>
        <p:pic>
          <p:nvPicPr>
            <p:cNvPr id="54" name="Picture 84" descr="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247" y="2658"/>
              <a:ext cx="408" cy="405"/>
            </a:xfrm>
            <a:prstGeom prst="rect">
              <a:avLst/>
            </a:prstGeom>
            <a:noFill/>
          </p:spPr>
        </p:pic>
        <p:pic>
          <p:nvPicPr>
            <p:cNvPr id="55" name="Picture 85" descr="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654" y="2659"/>
              <a:ext cx="408" cy="405"/>
            </a:xfrm>
            <a:prstGeom prst="rect">
              <a:avLst/>
            </a:prstGeom>
            <a:noFill/>
          </p:spPr>
        </p:pic>
        <p:pic>
          <p:nvPicPr>
            <p:cNvPr id="56" name="Picture 86" descr="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063" y="2658"/>
              <a:ext cx="408" cy="405"/>
            </a:xfrm>
            <a:prstGeom prst="rect">
              <a:avLst/>
            </a:prstGeom>
            <a:noFill/>
          </p:spPr>
        </p:pic>
        <p:pic>
          <p:nvPicPr>
            <p:cNvPr id="57" name="Picture 87" descr="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472" y="2659"/>
              <a:ext cx="408" cy="405"/>
            </a:xfrm>
            <a:prstGeom prst="rect">
              <a:avLst/>
            </a:prstGeom>
            <a:noFill/>
          </p:spPr>
        </p:pic>
        <p:pic>
          <p:nvPicPr>
            <p:cNvPr id="58" name="Picture 88" descr="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881" y="2658"/>
              <a:ext cx="408" cy="405"/>
            </a:xfrm>
            <a:prstGeom prst="rect">
              <a:avLst/>
            </a:prstGeom>
            <a:noFill/>
          </p:spPr>
        </p:pic>
        <p:pic>
          <p:nvPicPr>
            <p:cNvPr id="59" name="Picture 89" descr="1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247" y="2250"/>
              <a:ext cx="408" cy="405"/>
            </a:xfrm>
            <a:prstGeom prst="rect">
              <a:avLst/>
            </a:prstGeom>
            <a:noFill/>
          </p:spPr>
        </p:pic>
        <p:pic>
          <p:nvPicPr>
            <p:cNvPr id="60" name="Picture 90" descr="1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654" y="2251"/>
              <a:ext cx="408" cy="405"/>
            </a:xfrm>
            <a:prstGeom prst="rect">
              <a:avLst/>
            </a:prstGeom>
            <a:noFill/>
          </p:spPr>
        </p:pic>
        <p:pic>
          <p:nvPicPr>
            <p:cNvPr id="61" name="Picture 91" descr="1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063" y="2250"/>
              <a:ext cx="408" cy="405"/>
            </a:xfrm>
            <a:prstGeom prst="rect">
              <a:avLst/>
            </a:prstGeom>
            <a:noFill/>
          </p:spPr>
        </p:pic>
        <p:pic>
          <p:nvPicPr>
            <p:cNvPr id="62" name="Picture 92" descr="9"/>
            <p:cNvPicPr>
              <a:picLocks noChangeAspect="1" noChangeArrowheads="1"/>
            </p:cNvPicPr>
            <p:nvPr/>
          </p:nvPicPr>
          <p:blipFill>
            <a:blip r:embed="rId14" cstate="print"/>
            <a:srcRect l="1514" b="1514"/>
            <a:stretch>
              <a:fillRect/>
            </a:stretch>
          </p:blipFill>
          <p:spPr bwMode="auto">
            <a:xfrm>
              <a:off x="2472" y="1841"/>
              <a:ext cx="408" cy="408"/>
            </a:xfrm>
            <a:prstGeom prst="rect">
              <a:avLst/>
            </a:prstGeom>
            <a:noFill/>
          </p:spPr>
        </p:pic>
        <p:pic>
          <p:nvPicPr>
            <p:cNvPr id="63" name="Picture 93" descr="9"/>
            <p:cNvPicPr>
              <a:picLocks noChangeAspect="1" noChangeArrowheads="1"/>
            </p:cNvPicPr>
            <p:nvPr/>
          </p:nvPicPr>
          <p:blipFill>
            <a:blip r:embed="rId14" cstate="print"/>
            <a:srcRect l="1514" b="1514"/>
            <a:stretch>
              <a:fillRect/>
            </a:stretch>
          </p:blipFill>
          <p:spPr bwMode="auto">
            <a:xfrm>
              <a:off x="2880" y="1841"/>
              <a:ext cx="408" cy="408"/>
            </a:xfrm>
            <a:prstGeom prst="rect">
              <a:avLst/>
            </a:prstGeom>
            <a:noFill/>
          </p:spPr>
        </p:pic>
        <p:pic>
          <p:nvPicPr>
            <p:cNvPr id="64" name="Picture 94" descr="9"/>
            <p:cNvPicPr>
              <a:picLocks noChangeAspect="1" noChangeArrowheads="1"/>
            </p:cNvPicPr>
            <p:nvPr/>
          </p:nvPicPr>
          <p:blipFill>
            <a:blip r:embed="rId14" cstate="print"/>
            <a:srcRect l="1514" b="1514"/>
            <a:stretch>
              <a:fillRect/>
            </a:stretch>
          </p:blipFill>
          <p:spPr bwMode="auto">
            <a:xfrm>
              <a:off x="2880" y="2249"/>
              <a:ext cx="408" cy="408"/>
            </a:xfrm>
            <a:prstGeom prst="rect">
              <a:avLst/>
            </a:prstGeom>
            <a:noFill/>
          </p:spPr>
        </p:pic>
        <p:pic>
          <p:nvPicPr>
            <p:cNvPr id="65" name="Picture 95" descr="9"/>
            <p:cNvPicPr>
              <a:picLocks noChangeAspect="1" noChangeArrowheads="1"/>
            </p:cNvPicPr>
            <p:nvPr/>
          </p:nvPicPr>
          <p:blipFill>
            <a:blip r:embed="rId14" cstate="print"/>
            <a:srcRect l="1514" b="1514"/>
            <a:stretch>
              <a:fillRect/>
            </a:stretch>
          </p:blipFill>
          <p:spPr bwMode="auto">
            <a:xfrm>
              <a:off x="2472" y="2249"/>
              <a:ext cx="408" cy="408"/>
            </a:xfrm>
            <a:prstGeom prst="rect">
              <a:avLst/>
            </a:prstGeom>
            <a:noFill/>
          </p:spPr>
        </p:pic>
        <p:pic>
          <p:nvPicPr>
            <p:cNvPr id="66" name="Picture 96" descr="IM000021"/>
            <p:cNvPicPr>
              <a:picLocks noChangeAspect="1" noChangeArrowheads="1"/>
            </p:cNvPicPr>
            <p:nvPr/>
          </p:nvPicPr>
          <p:blipFill>
            <a:blip r:embed="rId15" cstate="print"/>
            <a:srcRect l="9880"/>
            <a:stretch>
              <a:fillRect/>
            </a:stretch>
          </p:blipFill>
          <p:spPr bwMode="auto">
            <a:xfrm>
              <a:off x="3560" y="2568"/>
              <a:ext cx="1968" cy="1638"/>
            </a:xfrm>
            <a:prstGeom prst="rect">
              <a:avLst/>
            </a:prstGeom>
            <a:noFill/>
          </p:spPr>
        </p:pic>
        <p:pic>
          <p:nvPicPr>
            <p:cNvPr id="67" name="Picture 97"/>
            <p:cNvPicPr>
              <a:picLocks noChangeAspect="1" noChangeArrowheads="1"/>
            </p:cNvPicPr>
            <p:nvPr/>
          </p:nvPicPr>
          <p:blipFill>
            <a:blip r:embed="rId16" cstate="print"/>
            <a:srcRect l="20476" t="29318" r="41145" b="37196"/>
            <a:stretch>
              <a:fillRect/>
            </a:stretch>
          </p:blipFill>
          <p:spPr bwMode="auto">
            <a:xfrm>
              <a:off x="3600" y="144"/>
              <a:ext cx="1542" cy="1009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ffectLst/>
          </p:spPr>
        </p:pic>
        <p:grpSp>
          <p:nvGrpSpPr>
            <p:cNvPr id="68" name="Group 98"/>
            <p:cNvGrpSpPr>
              <a:grpSpLocks/>
            </p:cNvGrpSpPr>
            <p:nvPr/>
          </p:nvGrpSpPr>
          <p:grpSpPr bwMode="auto">
            <a:xfrm>
              <a:off x="3650" y="1295"/>
              <a:ext cx="1489" cy="1150"/>
              <a:chOff x="1746" y="1071"/>
              <a:chExt cx="3901" cy="3176"/>
            </a:xfrm>
          </p:grpSpPr>
          <p:pic>
            <p:nvPicPr>
              <p:cNvPr id="69" name="Picture 99" descr="1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2653" y="3430"/>
                <a:ext cx="817" cy="811"/>
              </a:xfrm>
              <a:prstGeom prst="rect">
                <a:avLst/>
              </a:prstGeom>
              <a:noFill/>
            </p:spPr>
          </p:pic>
          <p:pic>
            <p:nvPicPr>
              <p:cNvPr id="70" name="Picture 100" descr="2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 r="1514"/>
              <a:stretch>
                <a:fillRect/>
              </a:stretch>
            </p:blipFill>
            <p:spPr bwMode="auto">
              <a:xfrm>
                <a:off x="1791" y="3430"/>
                <a:ext cx="812" cy="817"/>
              </a:xfrm>
              <a:prstGeom prst="rect">
                <a:avLst/>
              </a:prstGeom>
              <a:noFill/>
            </p:spPr>
          </p:pic>
          <p:pic>
            <p:nvPicPr>
              <p:cNvPr id="71" name="Picture 101" descr="3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2653" y="2478"/>
                <a:ext cx="817" cy="810"/>
              </a:xfrm>
              <a:prstGeom prst="rect">
                <a:avLst/>
              </a:prstGeom>
              <a:noFill/>
            </p:spPr>
          </p:pic>
          <p:pic>
            <p:nvPicPr>
              <p:cNvPr id="72" name="Picture 102" descr="4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 r="1514"/>
              <a:stretch>
                <a:fillRect/>
              </a:stretch>
            </p:blipFill>
            <p:spPr bwMode="auto">
              <a:xfrm>
                <a:off x="1791" y="2478"/>
                <a:ext cx="810" cy="816"/>
              </a:xfrm>
              <a:prstGeom prst="rect">
                <a:avLst/>
              </a:prstGeom>
              <a:noFill/>
            </p:spPr>
          </p:pic>
          <p:pic>
            <p:nvPicPr>
              <p:cNvPr id="73" name="Picture 103" descr="5"/>
              <p:cNvPicPr>
                <a:picLocks noChangeAspect="1" noChangeArrowheads="1"/>
              </p:cNvPicPr>
              <p:nvPr/>
            </p:nvPicPr>
            <p:blipFill>
              <a:blip r:embed="rId21" cstate="print"/>
              <a:srcRect l="775" b="2777"/>
              <a:stretch>
                <a:fillRect/>
              </a:stretch>
            </p:blipFill>
            <p:spPr bwMode="auto">
              <a:xfrm>
                <a:off x="1746" y="1933"/>
                <a:ext cx="1724" cy="431"/>
              </a:xfrm>
              <a:prstGeom prst="rect">
                <a:avLst/>
              </a:prstGeom>
              <a:noFill/>
            </p:spPr>
          </p:pic>
          <p:pic>
            <p:nvPicPr>
              <p:cNvPr id="74" name="Picture 104" descr="7"/>
              <p:cNvPicPr>
                <a:picLocks noChangeAspect="1" noChangeArrowheads="1"/>
              </p:cNvPicPr>
              <p:nvPr/>
            </p:nvPicPr>
            <p:blipFill>
              <a:blip r:embed="rId22" cstate="print"/>
              <a:srcRect l="949" r="970"/>
              <a:stretch>
                <a:fillRect/>
              </a:stretch>
            </p:blipFill>
            <p:spPr bwMode="auto">
              <a:xfrm>
                <a:off x="1746" y="1071"/>
                <a:ext cx="1724" cy="759"/>
              </a:xfrm>
              <a:prstGeom prst="rect">
                <a:avLst/>
              </a:prstGeom>
              <a:noFill/>
            </p:spPr>
          </p:pic>
          <p:pic>
            <p:nvPicPr>
              <p:cNvPr id="75" name="Picture 105" descr="6"/>
              <p:cNvPicPr>
                <a:picLocks noChangeAspect="1" noChangeArrowheads="1"/>
              </p:cNvPicPr>
              <p:nvPr/>
            </p:nvPicPr>
            <p:blipFill>
              <a:blip r:embed="rId23" cstate="print"/>
              <a:srcRect l="970" r="949"/>
              <a:stretch>
                <a:fillRect/>
              </a:stretch>
            </p:blipFill>
            <p:spPr bwMode="auto">
              <a:xfrm>
                <a:off x="3969" y="1117"/>
                <a:ext cx="1678" cy="841"/>
              </a:xfrm>
              <a:prstGeom prst="rect">
                <a:avLst/>
              </a:prstGeom>
              <a:noFill/>
            </p:spPr>
          </p:pic>
          <p:pic>
            <p:nvPicPr>
              <p:cNvPr id="76" name="Picture 106" descr="8"/>
              <p:cNvPicPr>
                <a:picLocks noChangeAspect="1" noChangeArrowheads="1"/>
              </p:cNvPicPr>
              <p:nvPr/>
            </p:nvPicPr>
            <p:blipFill>
              <a:blip r:embed="rId24" cstate="print"/>
              <a:srcRect t="1978" r="949"/>
              <a:stretch>
                <a:fillRect/>
              </a:stretch>
            </p:blipFill>
            <p:spPr bwMode="auto">
              <a:xfrm>
                <a:off x="3969" y="2251"/>
                <a:ext cx="1678" cy="1648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77" name="CasellaDiTesto 76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3">
                    <a:lumMod val="75000"/>
                  </a:schemeClr>
                </a:solidFill>
              </a:rPr>
              <a:t>Progetto: Le PIASTRELLE CALECA: in produzione</a:t>
            </a:r>
            <a:endParaRPr lang="it-IT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8" name="CasellaDiTesto 77"/>
          <p:cNvSpPr txBox="1"/>
          <p:nvPr/>
        </p:nvSpPr>
        <p:spPr>
          <a:xfrm>
            <a:off x="0" y="6429396"/>
            <a:ext cx="885828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SicilyLab</a:t>
            </a:r>
            <a:r>
              <a:rPr lang="it-IT" sz="1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it-IT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Workshop 4 settembre 2008 Gioiosa Marea (ME)  - 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DESIGN + CALECA  - </a:t>
            </a:r>
            <a:r>
              <a:rPr lang="it-IT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Antonia Teatino - Paola Calderone </a:t>
            </a:r>
            <a:endParaRPr lang="it-IT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29" descr="logo caleca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8739188" y="6426200"/>
            <a:ext cx="404812" cy="43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50" name="Picture 30" descr="COMPASS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447800"/>
            <a:ext cx="3155950" cy="3556000"/>
          </a:xfrm>
          <a:prstGeom prst="rect">
            <a:avLst/>
          </a:prstGeom>
          <a:noFill/>
        </p:spPr>
      </p:pic>
      <p:pic>
        <p:nvPicPr>
          <p:cNvPr id="56351" name="Picture 31" descr="2° absolut   finita  copia JPEG"/>
          <p:cNvPicPr>
            <a:picLocks noChangeAspect="1" noChangeArrowheads="1"/>
          </p:cNvPicPr>
          <p:nvPr/>
        </p:nvPicPr>
        <p:blipFill>
          <a:blip r:embed="rId3" cstate="print">
            <a:lum contrast="24000"/>
          </a:blip>
          <a:srcRect/>
          <a:stretch>
            <a:fillRect/>
          </a:stretch>
        </p:blipFill>
        <p:spPr bwMode="auto">
          <a:xfrm>
            <a:off x="4724400" y="457200"/>
            <a:ext cx="4197350" cy="5848350"/>
          </a:xfrm>
          <a:prstGeom prst="rect">
            <a:avLst/>
          </a:prstGeom>
          <a:noFill/>
        </p:spPr>
      </p:pic>
      <p:pic>
        <p:nvPicPr>
          <p:cNvPr id="56352" name="Picture 32" descr="MIUR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5181600"/>
            <a:ext cx="2389188" cy="342900"/>
          </a:xfrm>
          <a:prstGeom prst="rect">
            <a:avLst/>
          </a:prstGeom>
          <a:noFill/>
        </p:spPr>
      </p:pic>
      <p:sp>
        <p:nvSpPr>
          <p:cNvPr id="56353" name="Line 33"/>
          <p:cNvSpPr>
            <a:spLocks noChangeShapeType="1"/>
          </p:cNvSpPr>
          <p:nvPr/>
        </p:nvSpPr>
        <p:spPr bwMode="auto">
          <a:xfrm flipV="1">
            <a:off x="8893175" y="404813"/>
            <a:ext cx="0" cy="863600"/>
          </a:xfrm>
          <a:prstGeom prst="line">
            <a:avLst/>
          </a:prstGeom>
          <a:noFill/>
          <a:ln w="28575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6354" name="Line 34"/>
          <p:cNvSpPr>
            <a:spLocks noChangeShapeType="1"/>
          </p:cNvSpPr>
          <p:nvPr/>
        </p:nvSpPr>
        <p:spPr bwMode="auto">
          <a:xfrm flipV="1">
            <a:off x="250825" y="404813"/>
            <a:ext cx="0" cy="5688012"/>
          </a:xfrm>
          <a:prstGeom prst="line">
            <a:avLst/>
          </a:prstGeom>
          <a:noFill/>
          <a:ln w="28575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6355" name="Line 35"/>
          <p:cNvSpPr>
            <a:spLocks noChangeShapeType="1"/>
          </p:cNvSpPr>
          <p:nvPr/>
        </p:nvSpPr>
        <p:spPr bwMode="auto">
          <a:xfrm>
            <a:off x="8172450" y="404813"/>
            <a:ext cx="720725" cy="0"/>
          </a:xfrm>
          <a:prstGeom prst="line">
            <a:avLst/>
          </a:prstGeom>
          <a:noFill/>
          <a:ln w="28575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6356" name="Text Box 36"/>
          <p:cNvSpPr txBox="1">
            <a:spLocks noChangeArrowheads="1"/>
          </p:cNvSpPr>
          <p:nvPr/>
        </p:nvSpPr>
        <p:spPr bwMode="auto">
          <a:xfrm>
            <a:off x="381000" y="5572140"/>
            <a:ext cx="4114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200" dirty="0">
                <a:solidFill>
                  <a:srgbClr val="000066"/>
                </a:solidFill>
                <a:latin typeface="Verdana" pitchFamily="34" charset="0"/>
              </a:rPr>
              <a:t>Politecnico di Milano</a:t>
            </a:r>
          </a:p>
          <a:p>
            <a:pPr>
              <a:spcBef>
                <a:spcPct val="50000"/>
              </a:spcBef>
            </a:pPr>
            <a:r>
              <a:rPr lang="it-IT" sz="1200" dirty="0">
                <a:solidFill>
                  <a:srgbClr val="000066"/>
                </a:solidFill>
                <a:latin typeface="Verdana" pitchFamily="34" charset="0"/>
              </a:rPr>
              <a:t>Università degli Studi di Reggio Calabria</a:t>
            </a:r>
          </a:p>
          <a:p>
            <a:pPr>
              <a:spcBef>
                <a:spcPct val="50000"/>
              </a:spcBef>
            </a:pPr>
            <a:r>
              <a:rPr lang="it-IT" sz="1200" dirty="0">
                <a:solidFill>
                  <a:srgbClr val="000066"/>
                </a:solidFill>
                <a:latin typeface="Verdana" pitchFamily="34" charset="0"/>
              </a:rPr>
              <a:t>Ricerca MIUR: Sistema Design Italia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428596" y="0"/>
            <a:ext cx="771530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2"/>
                </a:solidFill>
              </a:rPr>
              <a:t>RICERCA MIUR SISTEMA DESIGN ITALIA 1998-2000: </a:t>
            </a:r>
            <a:r>
              <a:rPr lang="it-IT" dirty="0" err="1" smtClean="0">
                <a:solidFill>
                  <a:schemeClr val="tx2"/>
                </a:solidFill>
              </a:rPr>
              <a:t>Caleca</a:t>
            </a:r>
            <a:r>
              <a:rPr lang="it-IT" dirty="0" smtClean="0">
                <a:solidFill>
                  <a:schemeClr val="tx2"/>
                </a:solidFill>
              </a:rPr>
              <a:t> </a:t>
            </a:r>
            <a:r>
              <a:rPr lang="it-IT" dirty="0" err="1" smtClean="0">
                <a:solidFill>
                  <a:schemeClr val="tx2"/>
                </a:solidFill>
              </a:rPr>
              <a:t>italia</a:t>
            </a:r>
            <a:r>
              <a:rPr lang="it-IT" dirty="0" smtClean="0">
                <a:solidFill>
                  <a:schemeClr val="tx2"/>
                </a:solidFill>
              </a:rPr>
              <a:t> caso studio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0" y="6429396"/>
            <a:ext cx="885828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SicilyLab</a:t>
            </a:r>
            <a:r>
              <a:rPr lang="it-IT" sz="1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it-IT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Workshop 4 settembre 2008 Gioiosa Marea (ME)  - 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DESIGN + CALECA  - </a:t>
            </a:r>
            <a:r>
              <a:rPr lang="it-IT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Antonia Teatino - Paola Calderone </a:t>
            </a:r>
            <a:endParaRPr lang="it-IT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6348" name="Picture 28" descr="logo calec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39188" y="6357958"/>
            <a:ext cx="404812" cy="43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000524"/>
          <p:cNvPicPr>
            <a:picLocks noChangeAspect="1" noChangeArrowheads="1"/>
          </p:cNvPicPr>
          <p:nvPr>
            <p:ph/>
          </p:nvPr>
        </p:nvPicPr>
        <p:blipFill>
          <a:blip r:embed="rId2"/>
          <a:srcRect l="6633" t="21921" r="10315" b="19019"/>
          <a:stretch>
            <a:fillRect/>
          </a:stretch>
        </p:blipFill>
        <p:spPr>
          <a:xfrm>
            <a:off x="468313" y="71414"/>
            <a:ext cx="5688012" cy="3033712"/>
          </a:xfrm>
          <a:noFill/>
          <a:ln/>
        </p:spPr>
      </p:pic>
      <p:pic>
        <p:nvPicPr>
          <p:cNvPr id="6" name="Picture 20" descr="Diapositiva17"/>
          <p:cNvPicPr>
            <a:picLocks noChangeAspect="1" noChangeArrowheads="1"/>
          </p:cNvPicPr>
          <p:nvPr/>
        </p:nvPicPr>
        <p:blipFill>
          <a:blip r:embed="rId3"/>
          <a:srcRect l="5902" t="47500" r="11157" b="10802"/>
          <a:stretch>
            <a:fillRect/>
          </a:stretch>
        </p:blipFill>
        <p:spPr bwMode="auto">
          <a:xfrm>
            <a:off x="1371628" y="3670319"/>
            <a:ext cx="7129462" cy="2687639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0" y="3202544"/>
            <a:ext cx="91440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3">
                    <a:lumMod val="75000"/>
                  </a:schemeClr>
                </a:solidFill>
              </a:rPr>
              <a:t>Primi progetti realizzati dall’Arch. Teatino di prodotti per la casa messi in produzione da CALECA</a:t>
            </a:r>
            <a:endParaRPr lang="it-IT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0" y="6429396"/>
            <a:ext cx="885828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SicilyLab</a:t>
            </a:r>
            <a:r>
              <a:rPr lang="it-IT" sz="1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it-IT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Workshop 4 settembre 2008 Gioiosa Marea (ME)  - 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DESIGN + CALECA  - </a:t>
            </a:r>
            <a:r>
              <a:rPr lang="it-IT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Antonia Teatino - Paola Calderone </a:t>
            </a:r>
            <a:endParaRPr lang="it-IT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Picture 28" descr="logo calec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39188" y="6357958"/>
            <a:ext cx="404812" cy="43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/>
          <a:srcRect l="13086" t="37413" r="18994" b="17296"/>
          <a:stretch>
            <a:fillRect/>
          </a:stretch>
        </p:blipFill>
        <p:spPr bwMode="auto">
          <a:xfrm>
            <a:off x="179388" y="404813"/>
            <a:ext cx="8424862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3667" name="Picture 3" descr="il-posto-tavola"/>
          <p:cNvPicPr>
            <a:picLocks noChangeAspect="1" noChangeArrowheads="1"/>
          </p:cNvPicPr>
          <p:nvPr/>
        </p:nvPicPr>
        <p:blipFill>
          <a:blip r:embed="rId3"/>
          <a:srcRect r="6541" b="15860"/>
          <a:stretch>
            <a:fillRect/>
          </a:stretch>
        </p:blipFill>
        <p:spPr bwMode="auto">
          <a:xfrm>
            <a:off x="250825" y="4113213"/>
            <a:ext cx="3560763" cy="2484437"/>
          </a:xfrm>
          <a:prstGeom prst="rect">
            <a:avLst/>
          </a:prstGeom>
          <a:noFill/>
        </p:spPr>
      </p:pic>
      <p:pic>
        <p:nvPicPr>
          <p:cNvPr id="113668" name="Picture 4" descr="piatto_pizza"/>
          <p:cNvPicPr>
            <a:picLocks noChangeAspect="1" noChangeArrowheads="1"/>
          </p:cNvPicPr>
          <p:nvPr/>
        </p:nvPicPr>
        <p:blipFill>
          <a:blip r:embed="rId4"/>
          <a:srcRect t="8243" r="9250" b="3818"/>
          <a:stretch>
            <a:fillRect/>
          </a:stretch>
        </p:blipFill>
        <p:spPr bwMode="auto">
          <a:xfrm>
            <a:off x="5508625" y="4221163"/>
            <a:ext cx="3457575" cy="2303462"/>
          </a:xfrm>
          <a:prstGeom prst="rect">
            <a:avLst/>
          </a:prstGeom>
          <a:noFill/>
        </p:spPr>
      </p:pic>
      <p:pic>
        <p:nvPicPr>
          <p:cNvPr id="113671" name="Picture 7" descr="logo università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59788" y="5905500"/>
            <a:ext cx="677862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74" name="Line 10"/>
          <p:cNvSpPr>
            <a:spLocks noChangeShapeType="1"/>
          </p:cNvSpPr>
          <p:nvPr/>
        </p:nvSpPr>
        <p:spPr bwMode="auto">
          <a:xfrm>
            <a:off x="8172450" y="404813"/>
            <a:ext cx="72072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3675" name="Line 11"/>
          <p:cNvSpPr>
            <a:spLocks noChangeShapeType="1"/>
          </p:cNvSpPr>
          <p:nvPr/>
        </p:nvSpPr>
        <p:spPr bwMode="auto">
          <a:xfrm flipV="1">
            <a:off x="8893175" y="404813"/>
            <a:ext cx="0" cy="863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3676" name="Line 12"/>
          <p:cNvSpPr>
            <a:spLocks noChangeShapeType="1"/>
          </p:cNvSpPr>
          <p:nvPr/>
        </p:nvSpPr>
        <p:spPr bwMode="auto">
          <a:xfrm flipV="1">
            <a:off x="250825" y="404813"/>
            <a:ext cx="0" cy="5688012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3677" name="Line 13"/>
          <p:cNvSpPr>
            <a:spLocks noChangeShapeType="1"/>
          </p:cNvSpPr>
          <p:nvPr/>
        </p:nvSpPr>
        <p:spPr bwMode="auto">
          <a:xfrm flipH="1">
            <a:off x="250825" y="404813"/>
            <a:ext cx="14446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3678" name="Text Box 14"/>
          <p:cNvSpPr txBox="1">
            <a:spLocks noChangeArrowheads="1"/>
          </p:cNvSpPr>
          <p:nvPr/>
        </p:nvSpPr>
        <p:spPr bwMode="auto">
          <a:xfrm>
            <a:off x="8316913" y="5805488"/>
            <a:ext cx="11509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4400" b="0">
                <a:solidFill>
                  <a:srgbClr val="6666FF"/>
                </a:solidFill>
                <a:latin typeface="Verdana" pitchFamily="34" charset="0"/>
              </a:rPr>
              <a:t>90</a:t>
            </a:r>
          </a:p>
        </p:txBody>
      </p:sp>
      <p:pic>
        <p:nvPicPr>
          <p:cNvPr id="113681" name="Picture 17" descr="logo calec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39188" y="6426200"/>
            <a:ext cx="404812" cy="431800"/>
          </a:xfrm>
          <a:prstGeom prst="rect">
            <a:avLst/>
          </a:prstGeom>
          <a:noFill/>
        </p:spPr>
      </p:pic>
      <p:sp>
        <p:nvSpPr>
          <p:cNvPr id="15" name="CasellaDiTesto 14"/>
          <p:cNvSpPr txBox="1"/>
          <p:nvPr/>
        </p:nvSpPr>
        <p:spPr>
          <a:xfrm>
            <a:off x="0" y="3202544"/>
            <a:ext cx="91440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3">
                    <a:lumMod val="75000"/>
                  </a:schemeClr>
                </a:solidFill>
              </a:rPr>
              <a:t>Prime rivisitazioni dei modelli in produzione realizzati dall’Arch. Teatino </a:t>
            </a:r>
            <a:endParaRPr lang="it-IT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6429396"/>
            <a:ext cx="885828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SicilyLab</a:t>
            </a:r>
            <a:r>
              <a:rPr lang="it-IT" sz="1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it-IT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Workshop 4 settembre 2008 Gioiosa Marea (ME)  - 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DESIGN + CALECA  - </a:t>
            </a:r>
            <a:r>
              <a:rPr lang="it-IT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Antonia Teatino - Paola Calderone </a:t>
            </a:r>
            <a:endParaRPr lang="it-IT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ntonia\Desktop\piatto 414 Model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681164" y="-395437"/>
            <a:ext cx="3286148" cy="4648477"/>
          </a:xfrm>
          <a:prstGeom prst="rect">
            <a:avLst/>
          </a:prstGeom>
          <a:noFill/>
        </p:spPr>
      </p:pic>
      <p:pic>
        <p:nvPicPr>
          <p:cNvPr id="10243" name="Picture 3" descr="C:\Documents and Settings\Antonia\Desktop\712 p Model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5265367" y="2878510"/>
            <a:ext cx="3000372" cy="4244229"/>
          </a:xfrm>
          <a:prstGeom prst="rect">
            <a:avLst/>
          </a:prstGeom>
          <a:noFill/>
        </p:spPr>
      </p:pic>
      <p:pic>
        <p:nvPicPr>
          <p:cNvPr id="10244" name="Picture 4" descr="C:\Documents and Settings\Antonia\Desktop\444 Model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730901" y="2832176"/>
            <a:ext cx="3181603" cy="4500594"/>
          </a:xfrm>
          <a:prstGeom prst="rect">
            <a:avLst/>
          </a:prstGeom>
          <a:noFill/>
        </p:spPr>
      </p:pic>
      <p:pic>
        <p:nvPicPr>
          <p:cNvPr id="10248" name="Picture 8" descr="C:\Documents and Settings\Antonia\Desktop\MODELLO 428 Model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5261979" y="-453022"/>
            <a:ext cx="3214709" cy="4549333"/>
          </a:xfrm>
          <a:prstGeom prst="rect">
            <a:avLst/>
          </a:prstGeom>
          <a:noFill/>
        </p:spPr>
      </p:pic>
      <p:sp>
        <p:nvSpPr>
          <p:cNvPr id="11" name="CasellaDiTesto 10"/>
          <p:cNvSpPr txBox="1"/>
          <p:nvPr/>
        </p:nvSpPr>
        <p:spPr>
          <a:xfrm>
            <a:off x="0" y="3071810"/>
            <a:ext cx="91440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3">
                    <a:lumMod val="75000"/>
                  </a:schemeClr>
                </a:solidFill>
              </a:rPr>
              <a:t>Rilievo 3D  DEI  PRODOTTI IN AZIENDA CALECA: Tirocinio Università</a:t>
            </a:r>
            <a:endParaRPr lang="it-IT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0" y="6429396"/>
            <a:ext cx="885828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SicilyLab</a:t>
            </a:r>
            <a:r>
              <a:rPr lang="it-IT" sz="1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it-IT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Workshop 4 settembre 2008 Gioiosa Marea (ME)  - 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DESIGN + CALECA  - </a:t>
            </a:r>
            <a:r>
              <a:rPr lang="it-IT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Antonia Teatino - Paola Calderone </a:t>
            </a:r>
            <a:endParaRPr lang="it-IT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3" name="Picture 28" descr="logo calec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39188" y="6357958"/>
            <a:ext cx="404812" cy="43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E:\lavori\CALECA\tirocinio caleca\decori non prodotti\IM001044.JPG"/>
          <p:cNvPicPr>
            <a:picLocks noChangeAspect="1" noChangeArrowheads="1"/>
          </p:cNvPicPr>
          <p:nvPr/>
        </p:nvPicPr>
        <p:blipFill>
          <a:blip r:embed="rId3"/>
          <a:srcRect l="14063" t="4688" r="17382" b="9765"/>
          <a:stretch>
            <a:fillRect/>
          </a:stretch>
        </p:blipFill>
        <p:spPr bwMode="auto">
          <a:xfrm>
            <a:off x="5785460" y="66575"/>
            <a:ext cx="3358539" cy="3143248"/>
          </a:xfrm>
          <a:prstGeom prst="rect">
            <a:avLst/>
          </a:prstGeom>
          <a:noFill/>
        </p:spPr>
      </p:pic>
      <p:pic>
        <p:nvPicPr>
          <p:cNvPr id="11270" name="Picture 6" descr="E:\lavori\CALECA\tirocinio caleca\decori non prodotti\IM001050.JPG"/>
          <p:cNvPicPr>
            <a:picLocks noChangeAspect="1" noChangeArrowheads="1"/>
          </p:cNvPicPr>
          <p:nvPr/>
        </p:nvPicPr>
        <p:blipFill>
          <a:blip r:embed="rId4"/>
          <a:srcRect l="14063" t="35469" r="12988" b="15312"/>
          <a:stretch>
            <a:fillRect/>
          </a:stretch>
        </p:blipFill>
        <p:spPr bwMode="auto">
          <a:xfrm>
            <a:off x="0" y="3429000"/>
            <a:ext cx="6776459" cy="3429024"/>
          </a:xfrm>
          <a:prstGeom prst="rect">
            <a:avLst/>
          </a:prstGeom>
          <a:noFill/>
        </p:spPr>
      </p:pic>
      <p:pic>
        <p:nvPicPr>
          <p:cNvPr id="11268" name="Picture 4" descr="E:\lavori\CALECA\tirocinio caleca\decori non prodotti\IM001017.JPG"/>
          <p:cNvPicPr>
            <a:picLocks noChangeAspect="1" noChangeArrowheads="1"/>
          </p:cNvPicPr>
          <p:nvPr/>
        </p:nvPicPr>
        <p:blipFill>
          <a:blip r:embed="rId5"/>
          <a:srcRect l="7539" t="9479" r="1933" b="13177"/>
          <a:stretch>
            <a:fillRect/>
          </a:stretch>
        </p:blipFill>
        <p:spPr bwMode="auto">
          <a:xfrm rot="5400000">
            <a:off x="6308710" y="4022712"/>
            <a:ext cx="3456034" cy="2214546"/>
          </a:xfrm>
          <a:prstGeom prst="rect">
            <a:avLst/>
          </a:prstGeom>
          <a:noFill/>
        </p:spPr>
      </p:pic>
      <p:pic>
        <p:nvPicPr>
          <p:cNvPr id="11266" name="Picture 2" descr="E:\lavori\CALECA\tirocinio caleca\decori non prodotti\IM001043.JPG"/>
          <p:cNvPicPr>
            <a:picLocks noChangeAspect="1" noChangeArrowheads="1"/>
          </p:cNvPicPr>
          <p:nvPr/>
        </p:nvPicPr>
        <p:blipFill>
          <a:blip r:embed="rId6"/>
          <a:srcRect l="12305" t="7031" r="27050" b="13281"/>
          <a:stretch>
            <a:fillRect/>
          </a:stretch>
        </p:blipFill>
        <p:spPr bwMode="auto">
          <a:xfrm>
            <a:off x="-80901" y="66575"/>
            <a:ext cx="3152703" cy="3107012"/>
          </a:xfrm>
          <a:prstGeom prst="rect">
            <a:avLst/>
          </a:prstGeom>
          <a:noFill/>
        </p:spPr>
      </p:pic>
      <p:pic>
        <p:nvPicPr>
          <p:cNvPr id="11269" name="Picture 5" descr="E:\lavori\CALECA\tirocinio caleca\decori non prodotti\IM000997.JPG"/>
          <p:cNvPicPr>
            <a:picLocks noChangeAspect="1" noChangeArrowheads="1"/>
          </p:cNvPicPr>
          <p:nvPr/>
        </p:nvPicPr>
        <p:blipFill>
          <a:blip r:embed="rId7"/>
          <a:srcRect l="19453" t="4870" r="19023"/>
          <a:stretch>
            <a:fillRect/>
          </a:stretch>
        </p:blipFill>
        <p:spPr bwMode="auto">
          <a:xfrm>
            <a:off x="3071802" y="66575"/>
            <a:ext cx="2714644" cy="3148111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sp>
        <p:nvSpPr>
          <p:cNvPr id="9" name="CasellaDiTesto 8"/>
          <p:cNvSpPr txBox="1"/>
          <p:nvPr/>
        </p:nvSpPr>
        <p:spPr>
          <a:xfrm>
            <a:off x="0" y="3071810"/>
            <a:ext cx="91440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3">
                    <a:lumMod val="75000"/>
                  </a:schemeClr>
                </a:solidFill>
              </a:rPr>
              <a:t>MAPPATURA SISTEMATICA DEI DECORI IN ARCHIVIO CALECA: Tirocinio Università</a:t>
            </a:r>
            <a:endParaRPr lang="it-IT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0" y="6429396"/>
            <a:ext cx="885828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SicilyLab</a:t>
            </a:r>
            <a:r>
              <a:rPr lang="it-IT" sz="1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it-IT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Workshop 4 settembre 2008 Gioiosa Marea (ME)  - 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DESIGN + CALECA  - </a:t>
            </a:r>
            <a:r>
              <a:rPr lang="it-IT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Antonia Teatino - Paola Calderone </a:t>
            </a:r>
            <a:endParaRPr lang="it-IT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" name="Picture 28" descr="logo calec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739188" y="6357958"/>
            <a:ext cx="404812" cy="43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3">
                    <a:lumMod val="75000"/>
                  </a:schemeClr>
                </a:solidFill>
              </a:rPr>
              <a:t>TESI </a:t>
            </a:r>
            <a:r>
              <a:rPr lang="it-IT" dirty="0" err="1" smtClean="0">
                <a:solidFill>
                  <a:schemeClr val="accent3">
                    <a:lumMod val="75000"/>
                  </a:schemeClr>
                </a:solidFill>
              </a:rPr>
              <a:t>DI</a:t>
            </a:r>
            <a:r>
              <a:rPr lang="it-IT" dirty="0" smtClean="0">
                <a:solidFill>
                  <a:schemeClr val="accent3">
                    <a:lumMod val="75000"/>
                  </a:schemeClr>
                </a:solidFill>
              </a:rPr>
              <a:t> LAUREA IN DISEGNO INDUSTRIALE</a:t>
            </a:r>
            <a:endParaRPr lang="it-IT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Picture 2" descr="01COPERTINA 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88" y="706438"/>
            <a:ext cx="8986837" cy="5445125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0" y="6429396"/>
            <a:ext cx="885828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SicilyLab</a:t>
            </a:r>
            <a:r>
              <a:rPr lang="it-IT" sz="1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it-IT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Workshop 4 settembre 2008 Gioiosa Marea (ME)  - 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DESIGN + CALECA  - </a:t>
            </a:r>
            <a:r>
              <a:rPr lang="it-IT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Antonia Teatino - Paola Calderone </a:t>
            </a:r>
            <a:endParaRPr lang="it-IT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4" name="Picture 2" descr="MEDIterra per Caleca TUTTcorpic"/>
          <p:cNvPicPr>
            <a:picLocks noChangeAspect="1" noChangeArrowheads="1"/>
          </p:cNvPicPr>
          <p:nvPr/>
        </p:nvPicPr>
        <p:blipFill>
          <a:blip r:embed="rId2"/>
          <a:srcRect t="30087"/>
          <a:stretch>
            <a:fillRect/>
          </a:stretch>
        </p:blipFill>
        <p:spPr bwMode="auto">
          <a:xfrm>
            <a:off x="5181600" y="3962400"/>
            <a:ext cx="3962400" cy="2770188"/>
          </a:xfrm>
          <a:prstGeom prst="rect">
            <a:avLst/>
          </a:prstGeom>
          <a:noFill/>
        </p:spPr>
      </p:pic>
      <p:sp>
        <p:nvSpPr>
          <p:cNvPr id="218120" name="Text Box 8"/>
          <p:cNvSpPr txBox="1">
            <a:spLocks noChangeArrowheads="1"/>
          </p:cNvSpPr>
          <p:nvPr/>
        </p:nvSpPr>
        <p:spPr bwMode="auto">
          <a:xfrm>
            <a:off x="2714612" y="1071546"/>
            <a:ext cx="6286544" cy="3550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it-IT" b="0" dirty="0">
              <a:latin typeface="SimSun" pitchFamily="2" charset="-122"/>
            </a:endParaRPr>
          </a:p>
          <a:p>
            <a:pPr algn="ctr">
              <a:spcBef>
                <a:spcPct val="50000"/>
              </a:spcBef>
            </a:pPr>
            <a:r>
              <a:rPr lang="it-IT" b="0" dirty="0">
                <a:latin typeface="SimSun" pitchFamily="2" charset="-122"/>
              </a:rPr>
              <a:t>Designer di culture diverse si propongono una tematica e su questo raccontano le differenze etniche</a:t>
            </a:r>
          </a:p>
          <a:p>
            <a:pPr algn="ctr">
              <a:spcBef>
                <a:spcPct val="50000"/>
              </a:spcBef>
            </a:pPr>
            <a:endParaRPr lang="it-IT" b="0" dirty="0">
              <a:latin typeface="SimSun" pitchFamily="2" charset="-122"/>
            </a:endParaRPr>
          </a:p>
          <a:p>
            <a:pPr>
              <a:spcBef>
                <a:spcPct val="50000"/>
              </a:spcBef>
            </a:pPr>
            <a:r>
              <a:rPr lang="it-IT" dirty="0">
                <a:solidFill>
                  <a:schemeClr val="bg2"/>
                </a:solidFill>
                <a:latin typeface="SimSun" pitchFamily="2" charset="-122"/>
              </a:rPr>
              <a:t>            BRASILE </a:t>
            </a:r>
            <a:r>
              <a:rPr lang="it-IT" dirty="0">
                <a:solidFill>
                  <a:srgbClr val="CC6600"/>
                </a:solidFill>
                <a:latin typeface="SimSun" pitchFamily="2" charset="-122"/>
              </a:rPr>
              <a:t>       </a:t>
            </a:r>
            <a:r>
              <a:rPr lang="it-IT" dirty="0" smtClean="0">
                <a:solidFill>
                  <a:srgbClr val="CC6600"/>
                </a:solidFill>
                <a:latin typeface="SimSun" pitchFamily="2" charset="-122"/>
              </a:rPr>
              <a:t>   </a:t>
            </a:r>
            <a:r>
              <a:rPr lang="it-IT" dirty="0" err="1">
                <a:solidFill>
                  <a:srgbClr val="CC6600"/>
                </a:solidFill>
                <a:latin typeface="SimSun" pitchFamily="2" charset="-122"/>
              </a:rPr>
              <a:t>dijon</a:t>
            </a:r>
            <a:r>
              <a:rPr lang="it-IT" dirty="0">
                <a:solidFill>
                  <a:srgbClr val="CC6600"/>
                </a:solidFill>
                <a:latin typeface="SimSun" pitchFamily="2" charset="-122"/>
              </a:rPr>
              <a:t> de </a:t>
            </a:r>
            <a:r>
              <a:rPr lang="it-IT" dirty="0" err="1">
                <a:solidFill>
                  <a:srgbClr val="CC6600"/>
                </a:solidFill>
                <a:latin typeface="SimSun" pitchFamily="2" charset="-122"/>
              </a:rPr>
              <a:t>moraes</a:t>
            </a:r>
            <a:r>
              <a:rPr lang="it-IT" dirty="0">
                <a:solidFill>
                  <a:srgbClr val="CC6600"/>
                </a:solidFill>
                <a:latin typeface="SimSun" pitchFamily="2" charset="-122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it-IT" dirty="0">
                <a:solidFill>
                  <a:schemeClr val="bg2"/>
                </a:solidFill>
                <a:latin typeface="SimSun" pitchFamily="2" charset="-122"/>
              </a:rPr>
              <a:t>            LIBANO </a:t>
            </a:r>
            <a:r>
              <a:rPr lang="it-IT" dirty="0">
                <a:solidFill>
                  <a:srgbClr val="CC6600"/>
                </a:solidFill>
                <a:latin typeface="SimSun" pitchFamily="2" charset="-122"/>
              </a:rPr>
              <a:t>         </a:t>
            </a:r>
            <a:r>
              <a:rPr lang="it-IT" dirty="0" smtClean="0">
                <a:solidFill>
                  <a:srgbClr val="CC6600"/>
                </a:solidFill>
                <a:latin typeface="SimSun" pitchFamily="2" charset="-122"/>
              </a:rPr>
              <a:t>   fatina </a:t>
            </a:r>
            <a:r>
              <a:rPr lang="it-IT" dirty="0" err="1">
                <a:solidFill>
                  <a:srgbClr val="CC6600"/>
                </a:solidFill>
                <a:latin typeface="SimSun" pitchFamily="2" charset="-122"/>
              </a:rPr>
              <a:t>saikaly</a:t>
            </a:r>
            <a:endParaRPr lang="it-IT" dirty="0">
              <a:solidFill>
                <a:srgbClr val="CC6600"/>
              </a:solidFill>
              <a:latin typeface="SimSun" pitchFamily="2" charset="-122"/>
            </a:endParaRPr>
          </a:p>
          <a:p>
            <a:pPr>
              <a:spcBef>
                <a:spcPct val="50000"/>
              </a:spcBef>
            </a:pPr>
            <a:r>
              <a:rPr lang="it-IT" dirty="0">
                <a:solidFill>
                  <a:schemeClr val="bg2"/>
                </a:solidFill>
                <a:latin typeface="SimSun" pitchFamily="2" charset="-122"/>
              </a:rPr>
              <a:t>            COLOMBIA</a:t>
            </a:r>
            <a:r>
              <a:rPr lang="it-IT" dirty="0">
                <a:solidFill>
                  <a:srgbClr val="CC6600"/>
                </a:solidFill>
                <a:latin typeface="SimSun" pitchFamily="2" charset="-122"/>
              </a:rPr>
              <a:t>      </a:t>
            </a:r>
            <a:r>
              <a:rPr lang="it-IT" dirty="0" smtClean="0">
                <a:solidFill>
                  <a:srgbClr val="CC6600"/>
                </a:solidFill>
                <a:latin typeface="SimSun" pitchFamily="2" charset="-122"/>
              </a:rPr>
              <a:t> </a:t>
            </a:r>
            <a:r>
              <a:rPr lang="it-IT" dirty="0" err="1">
                <a:solidFill>
                  <a:srgbClr val="CC6600"/>
                </a:solidFill>
                <a:latin typeface="SimSun" pitchFamily="2" charset="-122"/>
              </a:rPr>
              <a:t>jaime</a:t>
            </a:r>
            <a:r>
              <a:rPr lang="it-IT" dirty="0">
                <a:solidFill>
                  <a:srgbClr val="CC6600"/>
                </a:solidFill>
                <a:latin typeface="SimSun" pitchFamily="2" charset="-122"/>
              </a:rPr>
              <a:t> pardo</a:t>
            </a:r>
          </a:p>
          <a:p>
            <a:pPr>
              <a:spcBef>
                <a:spcPct val="50000"/>
              </a:spcBef>
            </a:pPr>
            <a:r>
              <a:rPr lang="it-IT" dirty="0">
                <a:solidFill>
                  <a:schemeClr val="bg2"/>
                </a:solidFill>
                <a:latin typeface="SimSun" pitchFamily="2" charset="-122"/>
              </a:rPr>
              <a:t>            ITALIA</a:t>
            </a:r>
            <a:r>
              <a:rPr lang="it-IT" dirty="0">
                <a:solidFill>
                  <a:srgbClr val="CC6600"/>
                </a:solidFill>
                <a:latin typeface="SimSun" pitchFamily="2" charset="-122"/>
              </a:rPr>
              <a:t>          </a:t>
            </a:r>
            <a:r>
              <a:rPr lang="it-IT" dirty="0" smtClean="0">
                <a:solidFill>
                  <a:srgbClr val="CC6600"/>
                </a:solidFill>
                <a:latin typeface="SimSun" pitchFamily="2" charset="-122"/>
              </a:rPr>
              <a:t>     </a:t>
            </a:r>
            <a:r>
              <a:rPr lang="it-IT" dirty="0" err="1" smtClean="0">
                <a:solidFill>
                  <a:srgbClr val="CC6600"/>
                </a:solidFill>
                <a:latin typeface="SimSun" pitchFamily="2" charset="-122"/>
              </a:rPr>
              <a:t>stefano</a:t>
            </a:r>
            <a:r>
              <a:rPr lang="it-IT" dirty="0" smtClean="0">
                <a:solidFill>
                  <a:srgbClr val="CC6600"/>
                </a:solidFill>
                <a:latin typeface="SimSun" pitchFamily="2" charset="-122"/>
              </a:rPr>
              <a:t> </a:t>
            </a:r>
            <a:r>
              <a:rPr lang="it-IT" dirty="0" err="1">
                <a:solidFill>
                  <a:srgbClr val="CC6600"/>
                </a:solidFill>
                <a:latin typeface="SimSun" pitchFamily="2" charset="-122"/>
              </a:rPr>
              <a:t>maffei</a:t>
            </a:r>
            <a:r>
              <a:rPr lang="it-IT" dirty="0">
                <a:solidFill>
                  <a:srgbClr val="CC6600"/>
                </a:solidFill>
                <a:latin typeface="SimSun" pitchFamily="2" charset="-122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it-IT" dirty="0">
                <a:solidFill>
                  <a:srgbClr val="CC6600"/>
                </a:solidFill>
                <a:latin typeface="SimSun" pitchFamily="2" charset="-122"/>
              </a:rPr>
              <a:t>                            </a:t>
            </a:r>
            <a:r>
              <a:rPr lang="it-IT" dirty="0" smtClean="0">
                <a:solidFill>
                  <a:srgbClr val="CC6600"/>
                </a:solidFill>
                <a:latin typeface="SimSun" pitchFamily="2" charset="-122"/>
              </a:rPr>
              <a:t>         </a:t>
            </a:r>
            <a:r>
              <a:rPr lang="it-IT" dirty="0" err="1" smtClean="0">
                <a:solidFill>
                  <a:srgbClr val="CC6600"/>
                </a:solidFill>
                <a:latin typeface="SimSun" pitchFamily="2" charset="-122"/>
              </a:rPr>
              <a:t>antonia</a:t>
            </a:r>
            <a:r>
              <a:rPr lang="it-IT" dirty="0" smtClean="0">
                <a:solidFill>
                  <a:srgbClr val="CC6600"/>
                </a:solidFill>
                <a:latin typeface="SimSun" pitchFamily="2" charset="-122"/>
              </a:rPr>
              <a:t> </a:t>
            </a:r>
            <a:r>
              <a:rPr lang="it-IT" dirty="0">
                <a:solidFill>
                  <a:srgbClr val="CC6600"/>
                </a:solidFill>
                <a:latin typeface="SimSun" pitchFamily="2" charset="-122"/>
              </a:rPr>
              <a:t>teatino</a:t>
            </a:r>
          </a:p>
        </p:txBody>
      </p:sp>
      <p:sp>
        <p:nvSpPr>
          <p:cNvPr id="218116" name="Text Box 4"/>
          <p:cNvSpPr txBox="1">
            <a:spLocks noChangeArrowheads="1"/>
          </p:cNvSpPr>
          <p:nvPr/>
        </p:nvSpPr>
        <p:spPr bwMode="auto">
          <a:xfrm>
            <a:off x="990600" y="285728"/>
            <a:ext cx="76962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i="1" dirty="0">
                <a:solidFill>
                  <a:srgbClr val="000066"/>
                </a:solidFill>
                <a:latin typeface="Batang" pitchFamily="18" charset="-127"/>
              </a:rPr>
              <a:t>Workshop 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  <a:latin typeface="Batang" pitchFamily="18" charset="-127"/>
              </a:rPr>
              <a:t>Mediterra.group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Batang" pitchFamily="18" charset="-127"/>
              </a:rPr>
              <a:t> </a:t>
            </a:r>
            <a:r>
              <a:rPr lang="it-IT" dirty="0">
                <a:solidFill>
                  <a:srgbClr val="000066"/>
                </a:solidFill>
                <a:latin typeface="Batang" pitchFamily="18" charset="-127"/>
              </a:rPr>
              <a:t>- CALECA</a:t>
            </a:r>
            <a:r>
              <a:rPr lang="it-IT" i="1" dirty="0">
                <a:solidFill>
                  <a:srgbClr val="000066"/>
                </a:solidFill>
                <a:latin typeface="Batang" pitchFamily="18" charset="-127"/>
              </a:rPr>
              <a:t> </a:t>
            </a:r>
            <a:r>
              <a:rPr lang="it-IT" sz="1600" dirty="0">
                <a:solidFill>
                  <a:srgbClr val="000066"/>
                </a:solidFill>
                <a:latin typeface="Batang" pitchFamily="18" charset="-127"/>
              </a:rPr>
              <a:t>12-15 ottobre 2003 Patti</a:t>
            </a:r>
          </a:p>
          <a:p>
            <a:pPr>
              <a:spcBef>
                <a:spcPct val="50000"/>
              </a:spcBef>
            </a:pPr>
            <a:endParaRPr lang="it-IT" sz="1600" dirty="0">
              <a:solidFill>
                <a:srgbClr val="000066"/>
              </a:solidFill>
              <a:latin typeface="Batang" pitchFamily="18" charset="-127"/>
            </a:endParaRPr>
          </a:p>
        </p:txBody>
      </p:sp>
      <p:pic>
        <p:nvPicPr>
          <p:cNvPr id="218117" name="Picture 5" descr="caleca_blu_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2"/>
            <a:ext cx="571500" cy="609600"/>
          </a:xfrm>
          <a:prstGeom prst="rect">
            <a:avLst/>
          </a:prstGeom>
          <a:noFill/>
        </p:spPr>
      </p:pic>
      <p:pic>
        <p:nvPicPr>
          <p:cNvPr id="218118" name="Picture 6" descr="MEDIterra per Caleca TUTTcorpic"/>
          <p:cNvPicPr>
            <a:picLocks noChangeAspect="1" noChangeArrowheads="1"/>
          </p:cNvPicPr>
          <p:nvPr/>
        </p:nvPicPr>
        <p:blipFill>
          <a:blip r:embed="rId4" cstate="print"/>
          <a:srcRect t="30087"/>
          <a:stretch>
            <a:fillRect/>
          </a:stretch>
        </p:blipFill>
        <p:spPr bwMode="auto">
          <a:xfrm>
            <a:off x="8153400" y="104756"/>
            <a:ext cx="800100" cy="557213"/>
          </a:xfrm>
          <a:prstGeom prst="rect">
            <a:avLst/>
          </a:prstGeom>
          <a:noFill/>
        </p:spPr>
      </p:pic>
      <p:sp>
        <p:nvSpPr>
          <p:cNvPr id="218121" name="Line 9"/>
          <p:cNvSpPr>
            <a:spLocks noChangeShapeType="1"/>
          </p:cNvSpPr>
          <p:nvPr/>
        </p:nvSpPr>
        <p:spPr bwMode="auto">
          <a:xfrm>
            <a:off x="322263" y="2908300"/>
            <a:ext cx="4464051" cy="0"/>
          </a:xfrm>
          <a:prstGeom prst="line">
            <a:avLst/>
          </a:prstGeom>
          <a:noFill/>
          <a:ln w="9525">
            <a:solidFill>
              <a:srgbClr val="CC6600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18122" name="Line 10"/>
          <p:cNvSpPr>
            <a:spLocks noChangeShapeType="1"/>
          </p:cNvSpPr>
          <p:nvPr/>
        </p:nvSpPr>
        <p:spPr bwMode="auto">
          <a:xfrm>
            <a:off x="4786314" y="4203700"/>
            <a:ext cx="0" cy="1223963"/>
          </a:xfrm>
          <a:prstGeom prst="line">
            <a:avLst/>
          </a:prstGeom>
          <a:noFill/>
          <a:ln w="9525">
            <a:solidFill>
              <a:srgbClr val="CC6600"/>
            </a:solidFill>
            <a:round/>
            <a:headEnd type="oval" w="med" len="med"/>
            <a:tailEnd type="oval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18123" name="Line 11"/>
          <p:cNvSpPr>
            <a:spLocks noChangeShapeType="1"/>
          </p:cNvSpPr>
          <p:nvPr/>
        </p:nvSpPr>
        <p:spPr bwMode="auto">
          <a:xfrm>
            <a:off x="574676" y="3340100"/>
            <a:ext cx="4211638" cy="0"/>
          </a:xfrm>
          <a:prstGeom prst="line">
            <a:avLst/>
          </a:prstGeom>
          <a:noFill/>
          <a:ln w="9525">
            <a:solidFill>
              <a:srgbClr val="CC6600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18124" name="Line 12"/>
          <p:cNvSpPr>
            <a:spLocks noChangeShapeType="1"/>
          </p:cNvSpPr>
          <p:nvPr/>
        </p:nvSpPr>
        <p:spPr bwMode="auto">
          <a:xfrm>
            <a:off x="33338" y="3771900"/>
            <a:ext cx="4752976" cy="0"/>
          </a:xfrm>
          <a:prstGeom prst="line">
            <a:avLst/>
          </a:prstGeom>
          <a:noFill/>
          <a:ln w="9525">
            <a:solidFill>
              <a:srgbClr val="CC6600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18125" name="Line 13"/>
          <p:cNvSpPr>
            <a:spLocks noChangeShapeType="1"/>
          </p:cNvSpPr>
          <p:nvPr/>
        </p:nvSpPr>
        <p:spPr bwMode="auto">
          <a:xfrm>
            <a:off x="322263" y="4203700"/>
            <a:ext cx="4464051" cy="0"/>
          </a:xfrm>
          <a:prstGeom prst="line">
            <a:avLst/>
          </a:prstGeom>
          <a:noFill/>
          <a:ln w="9525">
            <a:solidFill>
              <a:srgbClr val="CC6600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18127" name="Line 15"/>
          <p:cNvSpPr>
            <a:spLocks noChangeShapeType="1"/>
          </p:cNvSpPr>
          <p:nvPr/>
        </p:nvSpPr>
        <p:spPr bwMode="auto">
          <a:xfrm>
            <a:off x="4211638" y="5427663"/>
            <a:ext cx="1655762" cy="0"/>
          </a:xfrm>
          <a:prstGeom prst="line">
            <a:avLst/>
          </a:prstGeom>
          <a:noFill/>
          <a:ln w="9525">
            <a:solidFill>
              <a:srgbClr val="CC66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18129" name="Text Box 17"/>
          <p:cNvSpPr txBox="1">
            <a:spLocks noChangeArrowheads="1"/>
          </p:cNvSpPr>
          <p:nvPr/>
        </p:nvSpPr>
        <p:spPr bwMode="auto">
          <a:xfrm>
            <a:off x="76200" y="4643446"/>
            <a:ext cx="3733800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000" dirty="0">
                <a:latin typeface="SimSun" pitchFamily="2" charset="-122"/>
              </a:rPr>
              <a:t>Contatti di collaborazione per creare il circuito internazionale</a:t>
            </a:r>
            <a:r>
              <a:rPr lang="it-IT" sz="1000" b="0" dirty="0">
                <a:latin typeface="SimSun" pitchFamily="2" charset="-122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it-IT" sz="1000" b="0" dirty="0" err="1">
                <a:latin typeface="SimSun" pitchFamily="2" charset="-122"/>
              </a:rPr>
              <a:t>Universidad</a:t>
            </a:r>
            <a:r>
              <a:rPr lang="it-IT" sz="1000" b="0" dirty="0">
                <a:latin typeface="SimSun" pitchFamily="2" charset="-122"/>
              </a:rPr>
              <a:t> </a:t>
            </a:r>
            <a:r>
              <a:rPr lang="it-IT" sz="1000" b="0" dirty="0" err="1">
                <a:latin typeface="SimSun" pitchFamily="2" charset="-122"/>
              </a:rPr>
              <a:t>Javeriana</a:t>
            </a:r>
            <a:r>
              <a:rPr lang="it-IT" sz="1000" b="0" dirty="0">
                <a:latin typeface="SimSun" pitchFamily="2" charset="-122"/>
              </a:rPr>
              <a:t> Bogotá, Colombia | </a:t>
            </a:r>
          </a:p>
          <a:p>
            <a:pPr>
              <a:spcBef>
                <a:spcPct val="50000"/>
              </a:spcBef>
            </a:pPr>
            <a:r>
              <a:rPr lang="it-IT" sz="1000" b="0" dirty="0" err="1">
                <a:latin typeface="SimSun" pitchFamily="2" charset="-122"/>
              </a:rPr>
              <a:t>ArtesanÍas</a:t>
            </a:r>
            <a:r>
              <a:rPr lang="it-IT" sz="1000" b="0" dirty="0">
                <a:latin typeface="SimSun" pitchFamily="2" charset="-122"/>
              </a:rPr>
              <a:t> de Colombia | </a:t>
            </a:r>
          </a:p>
          <a:p>
            <a:pPr>
              <a:spcBef>
                <a:spcPct val="50000"/>
              </a:spcBef>
            </a:pPr>
            <a:r>
              <a:rPr lang="it-IT" sz="1000" b="0" dirty="0">
                <a:latin typeface="SimSun" pitchFamily="2" charset="-122"/>
              </a:rPr>
              <a:t>Museo </a:t>
            </a:r>
            <a:r>
              <a:rPr lang="it-IT" sz="1000" b="0" dirty="0" err="1">
                <a:latin typeface="SimSun" pitchFamily="2" charset="-122"/>
              </a:rPr>
              <a:t>Nacional</a:t>
            </a:r>
            <a:r>
              <a:rPr lang="it-IT" sz="1000" b="0" dirty="0">
                <a:latin typeface="SimSun" pitchFamily="2" charset="-122"/>
              </a:rPr>
              <a:t> de Colombia | </a:t>
            </a:r>
          </a:p>
          <a:p>
            <a:pPr>
              <a:spcBef>
                <a:spcPct val="50000"/>
              </a:spcBef>
            </a:pPr>
            <a:r>
              <a:rPr lang="it-IT" sz="1000" b="0" dirty="0">
                <a:latin typeface="SimSun" pitchFamily="2" charset="-122"/>
              </a:rPr>
              <a:t>Politecnico di </a:t>
            </a:r>
            <a:r>
              <a:rPr lang="it-IT" sz="1000" b="0" dirty="0" err="1">
                <a:latin typeface="SimSun" pitchFamily="2" charset="-122"/>
              </a:rPr>
              <a:t>Milano|</a:t>
            </a:r>
            <a:r>
              <a:rPr lang="it-IT" sz="1000" b="0" dirty="0">
                <a:latin typeface="SimSun" pitchFamily="2" charset="-122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it-IT" sz="1000" b="0" dirty="0">
                <a:latin typeface="SimSun" pitchFamily="2" charset="-122"/>
              </a:rPr>
              <a:t>Facoltà di Architettura di Reggio Calabria | </a:t>
            </a:r>
          </a:p>
          <a:p>
            <a:pPr>
              <a:spcBef>
                <a:spcPct val="50000"/>
              </a:spcBef>
            </a:pPr>
            <a:r>
              <a:rPr lang="it-IT" sz="1000" b="0" dirty="0" err="1">
                <a:latin typeface="SimSun" pitchFamily="2" charset="-122"/>
              </a:rPr>
              <a:t>Université</a:t>
            </a:r>
            <a:r>
              <a:rPr lang="it-IT" sz="1000" b="0" dirty="0">
                <a:latin typeface="SimSun" pitchFamily="2" charset="-122"/>
              </a:rPr>
              <a:t> </a:t>
            </a:r>
            <a:r>
              <a:rPr lang="it-IT" sz="1000" b="0" dirty="0" err="1">
                <a:latin typeface="SimSun" pitchFamily="2" charset="-122"/>
              </a:rPr>
              <a:t>Saint-Esprit</a:t>
            </a:r>
            <a:r>
              <a:rPr lang="it-IT" sz="1000" b="0" dirty="0">
                <a:latin typeface="SimSun" pitchFamily="2" charset="-122"/>
              </a:rPr>
              <a:t> de </a:t>
            </a:r>
            <a:r>
              <a:rPr lang="it-IT" sz="1000" b="0" dirty="0" err="1">
                <a:latin typeface="SimSun" pitchFamily="2" charset="-122"/>
              </a:rPr>
              <a:t>Kaslik</a:t>
            </a:r>
            <a:r>
              <a:rPr lang="it-IT" sz="1000" b="0" dirty="0">
                <a:latin typeface="SimSun" pitchFamily="2" charset="-122"/>
              </a:rPr>
              <a:t> | Libano</a:t>
            </a:r>
          </a:p>
          <a:p>
            <a:pPr>
              <a:spcBef>
                <a:spcPct val="50000"/>
              </a:spcBef>
            </a:pPr>
            <a:r>
              <a:rPr lang="it-IT" sz="1000" b="0" dirty="0" err="1">
                <a:latin typeface="SimSun" pitchFamily="2" charset="-122"/>
              </a:rPr>
              <a:t>Universidade</a:t>
            </a:r>
            <a:r>
              <a:rPr lang="it-IT" sz="1000" b="0" dirty="0">
                <a:latin typeface="SimSun" pitchFamily="2" charset="-122"/>
              </a:rPr>
              <a:t> do </a:t>
            </a:r>
            <a:r>
              <a:rPr lang="it-IT" sz="1000" b="0" dirty="0" err="1">
                <a:latin typeface="SimSun" pitchFamily="2" charset="-122"/>
              </a:rPr>
              <a:t>Estato</a:t>
            </a:r>
            <a:r>
              <a:rPr lang="it-IT" sz="1000" b="0" dirty="0">
                <a:latin typeface="SimSun" pitchFamily="2" charset="-122"/>
              </a:rPr>
              <a:t> de </a:t>
            </a:r>
            <a:r>
              <a:rPr lang="it-IT" sz="1000" b="0" dirty="0" err="1">
                <a:latin typeface="SimSun" pitchFamily="2" charset="-122"/>
              </a:rPr>
              <a:t>Minas</a:t>
            </a:r>
            <a:r>
              <a:rPr lang="it-IT" sz="1000" b="0" dirty="0">
                <a:latin typeface="SimSun" pitchFamily="2" charset="-122"/>
              </a:rPr>
              <a:t> </a:t>
            </a:r>
            <a:r>
              <a:rPr lang="it-IT" sz="1000" b="0" dirty="0" err="1">
                <a:latin typeface="SimSun" pitchFamily="2" charset="-122"/>
              </a:rPr>
              <a:t>Gerais</a:t>
            </a:r>
            <a:r>
              <a:rPr lang="it-IT" sz="1000" b="0" dirty="0">
                <a:latin typeface="SimSun" pitchFamily="2" charset="-122"/>
              </a:rPr>
              <a:t> - UEMG in Brasile</a:t>
            </a:r>
          </a:p>
        </p:txBody>
      </p:sp>
      <p:pic>
        <p:nvPicPr>
          <p:cNvPr id="218136" name="Picture 24" descr="logo calec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39188" y="6426200"/>
            <a:ext cx="404812" cy="431800"/>
          </a:xfrm>
          <a:prstGeom prst="rect">
            <a:avLst/>
          </a:prstGeom>
          <a:noFill/>
        </p:spPr>
      </p:pic>
      <p:pic>
        <p:nvPicPr>
          <p:cNvPr id="218137" name="Picture 25"/>
          <p:cNvPicPr>
            <a:picLocks noChangeAspect="1" noChangeArrowheads="1"/>
          </p:cNvPicPr>
          <p:nvPr/>
        </p:nvPicPr>
        <p:blipFill>
          <a:blip r:embed="rId6"/>
          <a:srcRect l="27344" t="27083" r="27344" b="27083"/>
          <a:stretch>
            <a:fillRect/>
          </a:stretch>
        </p:blipFill>
        <p:spPr bwMode="auto">
          <a:xfrm>
            <a:off x="0" y="2606683"/>
            <a:ext cx="2590800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8139" name="Line 27"/>
          <p:cNvSpPr>
            <a:spLocks noChangeShapeType="1"/>
          </p:cNvSpPr>
          <p:nvPr/>
        </p:nvSpPr>
        <p:spPr bwMode="auto">
          <a:xfrm>
            <a:off x="762000" y="180956"/>
            <a:ext cx="7543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18140" name="Line 28"/>
          <p:cNvSpPr>
            <a:spLocks noChangeShapeType="1"/>
          </p:cNvSpPr>
          <p:nvPr/>
        </p:nvSpPr>
        <p:spPr bwMode="auto">
          <a:xfrm>
            <a:off x="762000" y="714356"/>
            <a:ext cx="7543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pic>
        <p:nvPicPr>
          <p:cNvPr id="21" name="Picture 12" descr="Diapositiva49"/>
          <p:cNvPicPr>
            <a:picLocks noChangeAspect="1" noChangeArrowheads="1"/>
          </p:cNvPicPr>
          <p:nvPr/>
        </p:nvPicPr>
        <p:blipFill>
          <a:blip r:embed="rId7"/>
          <a:srcRect l="4861" t="13611" r="5902" b="12192"/>
          <a:stretch>
            <a:fillRect/>
          </a:stretch>
        </p:blipFill>
        <p:spPr bwMode="auto">
          <a:xfrm>
            <a:off x="-1" y="857232"/>
            <a:ext cx="2634523" cy="1643074"/>
          </a:xfrm>
          <a:prstGeom prst="rect">
            <a:avLst/>
          </a:prstGeom>
          <a:noFill/>
        </p:spPr>
      </p:pic>
      <p:sp>
        <p:nvSpPr>
          <p:cNvPr id="22" name="CasellaDiTesto 21"/>
          <p:cNvSpPr txBox="1"/>
          <p:nvPr/>
        </p:nvSpPr>
        <p:spPr>
          <a:xfrm>
            <a:off x="0" y="6429396"/>
            <a:ext cx="885828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SicilyLab</a:t>
            </a:r>
            <a:r>
              <a:rPr lang="it-IT" sz="1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it-IT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Workshop 4 settembre 2008 Gioiosa Marea (ME)  - 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DESIGN + CALECA  - </a:t>
            </a:r>
            <a:r>
              <a:rPr lang="it-IT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Antonia Teatino - Paola Calderone </a:t>
            </a:r>
            <a:endParaRPr lang="it-IT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3">
                    <a:lumMod val="75000"/>
                  </a:schemeClr>
                </a:solidFill>
              </a:rPr>
              <a:t>CONCORSI </a:t>
            </a:r>
            <a:r>
              <a:rPr lang="it-IT" dirty="0" err="1" smtClean="0">
                <a:solidFill>
                  <a:schemeClr val="accent3">
                    <a:lumMod val="75000"/>
                  </a:schemeClr>
                </a:solidFill>
              </a:rPr>
              <a:t>DI</a:t>
            </a:r>
            <a:r>
              <a:rPr lang="it-IT" dirty="0" smtClean="0">
                <a:solidFill>
                  <a:schemeClr val="accent3">
                    <a:lumMod val="75000"/>
                  </a:schemeClr>
                </a:solidFill>
              </a:rPr>
              <a:t> DESIGN: prototipi e sperimentazioni</a:t>
            </a:r>
            <a:endParaRPr lang="it-IT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428860" y="571480"/>
            <a:ext cx="4000528" cy="369332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Design </a:t>
            </a:r>
            <a:r>
              <a:rPr lang="it-IT" dirty="0" err="1" smtClean="0"/>
              <a:t>Competitions</a:t>
            </a:r>
            <a:r>
              <a:rPr lang="it-IT" dirty="0" smtClean="0"/>
              <a:t> </a:t>
            </a:r>
            <a:r>
              <a:rPr lang="it-IT" dirty="0" err="1" smtClean="0"/>
              <a:t>riCREA</a:t>
            </a:r>
            <a:r>
              <a:rPr lang="it-IT" dirty="0" smtClean="0"/>
              <a:t> 2005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929322" y="1702346"/>
            <a:ext cx="3143272" cy="369332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Concorso </a:t>
            </a:r>
            <a:r>
              <a:rPr lang="it-IT" i="1" dirty="0" err="1" smtClean="0"/>
              <a:t>Twin-Twinings</a:t>
            </a:r>
            <a:endParaRPr lang="it-IT" dirty="0" smtClean="0"/>
          </a:p>
        </p:txBody>
      </p:sp>
      <p:sp>
        <p:nvSpPr>
          <p:cNvPr id="7" name="CasellaDiTesto 6"/>
          <p:cNvSpPr txBox="1"/>
          <p:nvPr/>
        </p:nvSpPr>
        <p:spPr>
          <a:xfrm>
            <a:off x="142844" y="3429000"/>
            <a:ext cx="4572032" cy="369332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i="1" dirty="0" smtClean="0"/>
              <a:t>Mino </a:t>
            </a:r>
            <a:r>
              <a:rPr lang="it-IT" i="1" dirty="0" err="1" smtClean="0"/>
              <a:t>Japan</a:t>
            </a:r>
            <a:r>
              <a:rPr lang="it-IT" i="1" dirty="0" smtClean="0"/>
              <a:t> </a:t>
            </a:r>
            <a:r>
              <a:rPr lang="it-IT" dirty="0" err="1" smtClean="0"/>
              <a:t>ceramic</a:t>
            </a:r>
            <a:r>
              <a:rPr lang="it-IT" dirty="0" smtClean="0"/>
              <a:t> </a:t>
            </a:r>
            <a:r>
              <a:rPr lang="it-IT" dirty="0" smtClean="0"/>
              <a:t>Festival </a:t>
            </a:r>
            <a:r>
              <a:rPr lang="it-IT" dirty="0" err="1" smtClean="0"/>
              <a:t>competitions</a:t>
            </a:r>
            <a:endParaRPr lang="it-IT" dirty="0" smtClean="0"/>
          </a:p>
        </p:txBody>
      </p:sp>
      <p:sp>
        <p:nvSpPr>
          <p:cNvPr id="8" name="CasellaDiTesto 7"/>
          <p:cNvSpPr txBox="1"/>
          <p:nvPr/>
        </p:nvSpPr>
        <p:spPr>
          <a:xfrm>
            <a:off x="4071902" y="5488560"/>
            <a:ext cx="5072098" cy="369332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i="1" dirty="0" smtClean="0"/>
              <a:t>Censimento giovani designer </a:t>
            </a:r>
            <a:r>
              <a:rPr lang="it-IT" dirty="0" smtClean="0"/>
              <a:t>Triennale di Milano </a:t>
            </a:r>
          </a:p>
        </p:txBody>
      </p:sp>
      <p:pic>
        <p:nvPicPr>
          <p:cNvPr id="12290" name="Picture 2" descr="E:\lavori\CONCORSI DESIGN\concorsi DESIGN\concorso rikrea\ppt\copertina rikrea.jpg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/>
          <a:srcRect b="6734"/>
          <a:stretch>
            <a:fillRect/>
          </a:stretch>
        </p:blipFill>
        <p:spPr bwMode="auto">
          <a:xfrm>
            <a:off x="142876" y="500042"/>
            <a:ext cx="2214546" cy="2753899"/>
          </a:xfrm>
          <a:prstGeom prst="rect">
            <a:avLst/>
          </a:prstGeom>
          <a:noFill/>
        </p:spPr>
      </p:pic>
      <p:pic>
        <p:nvPicPr>
          <p:cNvPr id="10" name="Picture 12" descr="intero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5"/>
          <a:srcRect l="17613" t="6400" r="18320" b="8188"/>
          <a:stretch>
            <a:fillRect/>
          </a:stretch>
        </p:blipFill>
        <p:spPr bwMode="auto">
          <a:xfrm>
            <a:off x="1428728" y="3786190"/>
            <a:ext cx="235745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 descr="tit_mai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7290" y="6143644"/>
            <a:ext cx="2643206" cy="221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IM000023">
            <a:hlinkClick r:id="rId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86380" y="2214554"/>
            <a:ext cx="3175903" cy="2382832"/>
          </a:xfrm>
          <a:prstGeom prst="rect">
            <a:avLst/>
          </a:prstGeom>
          <a:noFill/>
        </p:spPr>
      </p:pic>
      <p:pic>
        <p:nvPicPr>
          <p:cNvPr id="13" name="Picture 28" descr="logo calec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739188" y="6357958"/>
            <a:ext cx="404812" cy="431800"/>
          </a:xfrm>
          <a:prstGeom prst="rect">
            <a:avLst/>
          </a:prstGeom>
          <a:noFill/>
        </p:spPr>
      </p:pic>
      <p:sp>
        <p:nvSpPr>
          <p:cNvPr id="14" name="CasellaDiTesto 13"/>
          <p:cNvSpPr txBox="1"/>
          <p:nvPr/>
        </p:nvSpPr>
        <p:spPr>
          <a:xfrm>
            <a:off x="0" y="6429396"/>
            <a:ext cx="885828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SicilyLab</a:t>
            </a:r>
            <a:r>
              <a:rPr lang="it-IT" sz="1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it-IT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Workshop 4 settembre 2008 Gioiosa Marea (ME)  - 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DESIGN + CALECA  - </a:t>
            </a:r>
            <a:r>
              <a:rPr lang="it-IT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Antonia Teatino - Paola Calderone </a:t>
            </a:r>
            <a:endParaRPr lang="it-IT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419</Words>
  <Application>Microsoft Office PowerPoint</Application>
  <PresentationFormat>Presentazione su schermo (4:3)</PresentationFormat>
  <Paragraphs>46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 </dc:creator>
  <cp:lastModifiedBy> </cp:lastModifiedBy>
  <cp:revision>15</cp:revision>
  <dcterms:created xsi:type="dcterms:W3CDTF">2008-09-03T15:07:03Z</dcterms:created>
  <dcterms:modified xsi:type="dcterms:W3CDTF">2008-09-03T17:01:17Z</dcterms:modified>
</cp:coreProperties>
</file>